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363" r:id="rId3"/>
    <p:sldId id="2147375818" r:id="rId4"/>
    <p:sldId id="2147375787" r:id="rId5"/>
    <p:sldId id="2147375825" r:id="rId6"/>
    <p:sldId id="2147375826" r:id="rId7"/>
    <p:sldId id="2147375779" r:id="rId8"/>
    <p:sldId id="2147375822" r:id="rId9"/>
    <p:sldId id="2147375784" r:id="rId10"/>
    <p:sldId id="2147375792" r:id="rId11"/>
    <p:sldId id="2147375793" r:id="rId12"/>
    <p:sldId id="2147375794" r:id="rId13"/>
    <p:sldId id="2147375795" r:id="rId14"/>
    <p:sldId id="2147375796" r:id="rId15"/>
    <p:sldId id="2147375799" r:id="rId16"/>
    <p:sldId id="2147375802" r:id="rId17"/>
    <p:sldId id="2147375823" r:id="rId18"/>
    <p:sldId id="2147375803" r:id="rId19"/>
    <p:sldId id="2147375804" r:id="rId20"/>
    <p:sldId id="2147375805" r:id="rId21"/>
    <p:sldId id="2147375806" r:id="rId22"/>
    <p:sldId id="2147375807" r:id="rId23"/>
    <p:sldId id="2147375785" r:id="rId24"/>
    <p:sldId id="2147375809" r:id="rId25"/>
    <p:sldId id="2147375810" r:id="rId26"/>
    <p:sldId id="2147375811" r:id="rId27"/>
    <p:sldId id="2147375824" r:id="rId28"/>
    <p:sldId id="2147375813" r:id="rId29"/>
    <p:sldId id="2147375814" r:id="rId30"/>
    <p:sldId id="2147375815" r:id="rId31"/>
    <p:sldId id="2147375816" r:id="rId32"/>
    <p:sldId id="2147375817" r:id="rId33"/>
    <p:sldId id="2147375797" r:id="rId34"/>
    <p:sldId id="2147375819" r:id="rId35"/>
    <p:sldId id="2147375820" r:id="rId36"/>
    <p:sldId id="2147375821" r:id="rId37"/>
    <p:sldId id="269" r:id="rId38"/>
  </p:sldIdLst>
  <p:sldSz cx="12192000" cy="6858000"/>
  <p:notesSz cx="7104063" cy="10234613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8D370C-3863-CBE0-A6DF-A9FE14C7B15E}" name="LIPINSKA-KOPCINSKA Katarzyna" initials="KL" userId="S::katarzyna.lipinska-kopcinska@danone.com::5ca09d71-aa54-44b3-a912-0da2b4761cee" providerId="AD"/>
  <p188:author id="{D4CE1447-D5BE-8EA8-6AC8-1B6FBB5D93B9}" name="office2" initials="o" userId="S::office2@indicator.pl::77583919-e2d4-4275-b3f4-0bc4573579a1" providerId="AD"/>
  <p188:author id="{988FA3DD-D293-901C-4050-58538E9042CC}" name="SIKORA Malgorzata" initials="MS" userId="S::malgorzata.sikora@danone.com::e9daab14-bb6f-4cb3-a95e-791ffa25cc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Kamińska" initials="MK" lastIdx="181" clrIdx="0">
    <p:extLst>
      <p:ext uri="{19B8F6BF-5375-455C-9EA6-DF929625EA0E}">
        <p15:presenceInfo xmlns:p15="http://schemas.microsoft.com/office/powerpoint/2012/main" userId="Monika Kamińska" providerId="None"/>
      </p:ext>
    </p:extLst>
  </p:cmAuthor>
  <p:cmAuthor id="2" name="SIKORA Malgorzata" initials="SM" lastIdx="2" clrIdx="1">
    <p:extLst>
      <p:ext uri="{19B8F6BF-5375-455C-9EA6-DF929625EA0E}">
        <p15:presenceInfo xmlns:p15="http://schemas.microsoft.com/office/powerpoint/2012/main" userId="S::malgorzata.sikora@danone.com::e9daab14-bb6f-4cb3-a95e-791ffa25cca9" providerId="AD"/>
      </p:ext>
    </p:extLst>
  </p:cmAuthor>
  <p:cmAuthor id="3" name="Monika Kamińska" initials="MK [2]" lastIdx="1" clrIdx="2">
    <p:extLst>
      <p:ext uri="{19B8F6BF-5375-455C-9EA6-DF929625EA0E}">
        <p15:presenceInfo xmlns:p15="http://schemas.microsoft.com/office/powerpoint/2012/main" userId="S::MKaminska@indicator.pl::bdcc883c-9c61-4dbe-b6ce-f34ba04248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ABBEE5"/>
    <a:srgbClr val="F95D07"/>
    <a:srgbClr val="ADDB7B"/>
    <a:srgbClr val="6694FF"/>
    <a:srgbClr val="86C8F4"/>
    <a:srgbClr val="085C7E"/>
    <a:srgbClr val="0C8ABD"/>
    <a:srgbClr val="3053A0"/>
    <a:srgbClr val="598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F6C57-4120-4DB7-9C0E-7FB957221D55}" v="9" dt="2025-06-12T10:45:51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 varScale="1">
        <p:scale>
          <a:sx n="63" d="100"/>
          <a:sy n="63" d="100"/>
        </p:scale>
        <p:origin x="2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64671962469656"/>
          <c:y val="2.8959814060165932E-2"/>
          <c:w val="0.46635328037530338"/>
          <c:h val="0.94208037187966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Choroba neurologiczna – dziecięce porażenie mózgowe</c:v>
                </c:pt>
                <c:pt idx="1">
                  <c:v>Inna choroba neurologiczna</c:v>
                </c:pt>
                <c:pt idx="2">
                  <c:v>Choroba onkologiczna</c:v>
                </c:pt>
                <c:pt idx="3">
                  <c:v>Uraz</c:v>
                </c:pt>
                <c:pt idx="4">
                  <c:v>Poparzenie</c:v>
                </c:pt>
                <c:pt idx="5">
                  <c:v>Inne</c:v>
                </c:pt>
              </c:strCache>
            </c:strRef>
          </c:cat>
          <c:val>
            <c:numRef>
              <c:f>Sheet1!$B$2:$B$7</c:f>
              <c:numCache>
                <c:formatCode>[&lt;0.0005]"";[&lt;0.0095]0.0%;#\ ##0%</c:formatCode>
                <c:ptCount val="6"/>
                <c:pt idx="0">
                  <c:v>0.38684210526315788</c:v>
                </c:pt>
                <c:pt idx="1">
                  <c:v>0.41842105263157897</c:v>
                </c:pt>
                <c:pt idx="2">
                  <c:v>1.3157894736842106E-2</c:v>
                </c:pt>
                <c:pt idx="3">
                  <c:v>2.3684210526315787E-2</c:v>
                </c:pt>
                <c:pt idx="4">
                  <c:v>2.631578947368421E-3</c:v>
                </c:pt>
                <c:pt idx="5">
                  <c:v>0.41842105263157897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F1-44D5-9CC7-CF96B1C40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07221936"/>
        <c:axId val="1707222480"/>
      </c:barChart>
      <c:catAx>
        <c:axId val="1707221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Roboto" panose="02000000000000000000" pitchFamily="2" charset="0"/>
                <a:cs typeface="+mn-cs"/>
              </a:defRPr>
            </a:pPr>
            <a:endParaRPr lang="pl-PL"/>
          </a:p>
        </c:txPr>
        <c:crossAx val="1707222480"/>
        <c:crosses val="autoZero"/>
        <c:auto val="1"/>
        <c:lblAlgn val="ctr"/>
        <c:lblOffset val="100"/>
        <c:noMultiLvlLbl val="0"/>
      </c:catAx>
      <c:valAx>
        <c:axId val="1707222480"/>
        <c:scaling>
          <c:orientation val="minMax"/>
          <c:max val="0.5"/>
          <c:min val="0"/>
        </c:scaling>
        <c:delete val="1"/>
        <c:axPos val="t"/>
        <c:numFmt formatCode="[&lt;0.0005]&quot;&quot;;[&lt;0.0095]0.0%;#\ ##0%" sourceLinked="1"/>
        <c:majorTickMark val="out"/>
        <c:minorTickMark val="none"/>
        <c:tickLblPos val="nextTo"/>
        <c:crossAx val="170722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754792345102"/>
          <c:y val="2.5516063676127472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6E6B-4DA9-A429-FBE7B925643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6B-4DA9-A429-FBE7B9256438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6B-4DA9-A429-FBE7B9256438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6B-4DA9-A429-FBE7B925643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6B-4DA9-A429-FBE7B92564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6B-4DA9-A429-FBE7B9256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Zachęcali do założenia gastrostomii</c:v>
                </c:pt>
                <c:pt idx="1">
                  <c:v>Nie wypowiadali się na ten temat</c:v>
                </c:pt>
                <c:pt idx="2">
                  <c:v>Odradzali założenie gastrostomii</c:v>
                </c:pt>
                <c:pt idx="3">
                  <c:v>Nie dotyczy/nie chodzimy do psychologów/psychiatrów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0.18684210526315792</c:v>
                </c:pt>
                <c:pt idx="1">
                  <c:v>0.23947368421052631</c:v>
                </c:pt>
                <c:pt idx="2">
                  <c:v>5.263157894736842E-3</c:v>
                </c:pt>
                <c:pt idx="3">
                  <c:v>0.56842105263157894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6B-4DA9-A429-FBE7B9256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754792345102"/>
          <c:y val="2.5516063676127472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69B5-4902-9A02-B62E3915CE3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9B5-4902-9A02-B62E3915CE38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9B5-4902-9A02-B62E3915CE3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B5-4902-9A02-B62E3915CE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B5-4902-9A02-B62E3915C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Zachęcali do założenia gastrostomii</c:v>
                </c:pt>
                <c:pt idx="1">
                  <c:v>Nie wypowiadali się na ten temat</c:v>
                </c:pt>
                <c:pt idx="2">
                  <c:v>Odradzali założenie gastrostomii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0.5331325301204819</c:v>
                </c:pt>
                <c:pt idx="1">
                  <c:v>0.43674698795180722</c:v>
                </c:pt>
                <c:pt idx="2">
                  <c:v>3.0120481927710843E-2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B5-4902-9A02-B62E3915C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545168962652648E-2"/>
          <c:y val="3.6638620476422981E-2"/>
          <c:w val="0.4333327398495822"/>
          <c:h val="0.96336137952357703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754792345102"/>
          <c:y val="2.5516063676127472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1CE8-4779-86ED-0DB2F2BED42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CE8-4779-86ED-0DB2F2BED428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CE8-4779-86ED-0DB2F2BED42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E8-4779-86ED-0DB2F2BED42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E8-4779-86ED-0DB2F2BED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Zachęcali do założenia gastrostomii</c:v>
                </c:pt>
                <c:pt idx="1">
                  <c:v>Nie wypowiadali się na ten temat</c:v>
                </c:pt>
                <c:pt idx="2">
                  <c:v>Odradzali założenie gastrostomii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0.47552447552447552</c:v>
                </c:pt>
                <c:pt idx="1">
                  <c:v>0.46153846153846156</c:v>
                </c:pt>
                <c:pt idx="2">
                  <c:v>6.2937062937062943E-2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E8-4779-86ED-0DB2F2BED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754792345102"/>
          <c:y val="2.5516063676127472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FD69-42CA-B8B9-F7493646936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69-42CA-B8B9-F74936469363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D69-42CA-B8B9-F7493646936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D69-42CA-B8B9-F7493646936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D69-42CA-B8B9-F74936469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Zachęcali do założenia gastrostomii</c:v>
                </c:pt>
                <c:pt idx="1">
                  <c:v>Nie wypowiadali się na ten temat</c:v>
                </c:pt>
                <c:pt idx="2">
                  <c:v>Odradzali założenie gastrostomii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0.43292682926829268</c:v>
                </c:pt>
                <c:pt idx="1">
                  <c:v>0.55487804878048785</c:v>
                </c:pt>
                <c:pt idx="2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69-42CA-B8B9-F74936469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AF18-4FF7-9B1A-3259B66F8659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F18-4FF7-9B1A-3259B66F8659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F18-4FF7-9B1A-3259B66F86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18-4FF7-9B1A-3259B66F86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wiem/ nie pamiętam</c:v>
                </c:pt>
              </c:strCache>
            </c:strRef>
          </c:cat>
          <c:val>
            <c:numRef>
              <c:f>Sheet1!$B$2:$B$4</c:f>
              <c:numCache>
                <c:formatCode>[&lt;0.0005]"";[&lt;0.0095]0.0%;#\ ##0%</c:formatCode>
                <c:ptCount val="3"/>
                <c:pt idx="0">
                  <c:v>0.15526315789473685</c:v>
                </c:pt>
                <c:pt idx="1">
                  <c:v>0.61578947368421055</c:v>
                </c:pt>
                <c:pt idx="2">
                  <c:v>0.22894736842105265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18-4FF7-9B1A-3259B66F8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59934277357201E-3"/>
          <c:y val="0.8384094248773829"/>
          <c:w val="0.99289505098591968"/>
          <c:h val="0.1615903001737409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D782-4437-8963-CB4F53C5899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782-4437-8963-CB4F53C58994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782-4437-8963-CB4F53C589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782-4437-8963-CB4F53C58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wiem/ nie pamiętam</c:v>
                </c:pt>
              </c:strCache>
            </c:strRef>
          </c:cat>
          <c:val>
            <c:numRef>
              <c:f>Sheet1!$B$2:$B$4</c:f>
              <c:numCache>
                <c:formatCode>[&lt;0.0005]"";[&lt;0.0095]0.0%;#\ ##0%</c:formatCode>
                <c:ptCount val="3"/>
                <c:pt idx="0">
                  <c:v>4.2105263157894736E-2</c:v>
                </c:pt>
                <c:pt idx="1">
                  <c:v>0.80263157894736836</c:v>
                </c:pt>
                <c:pt idx="2">
                  <c:v>0.15526315789473685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82-4437-8963-CB4F53C589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59934277357201E-3"/>
          <c:y val="0.8384094248773829"/>
          <c:w val="0.99289505098591968"/>
          <c:h val="0.1615903001737409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D1A-41AD-B98D-E07EEE2DF81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1A-41AD-B98D-E07EEE2DF81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D1A-41AD-B98D-E07EEE2DF8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1A-41AD-B98D-E07EEE2DF81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1A-41AD-B98D-E07EEE2DF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0.27368421052631581</c:v>
                </c:pt>
                <c:pt idx="1">
                  <c:v>0.28421052631578947</c:v>
                </c:pt>
                <c:pt idx="2">
                  <c:v>0.28947368421052633</c:v>
                </c:pt>
                <c:pt idx="3">
                  <c:v>0.15263157894736842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1A-41AD-B98D-E07EEE2D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40F-45D5-81C5-A7FD328E7736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40F-45D5-81C5-A7FD328E773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40F-45D5-81C5-A7FD328E7736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840F-45D5-81C5-A7FD328E7736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2C2-4A09-B6B4-196A15FA449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0F-45D5-81C5-A7FD328E77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0F-45D5-81C5-A7FD328E7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Do tygodnia</c:v>
                </c:pt>
                <c:pt idx="1">
                  <c:v>Do miesiąca</c:v>
                </c:pt>
                <c:pt idx="2">
                  <c:v>Do 6 miesięcy</c:v>
                </c:pt>
                <c:pt idx="3">
                  <c:v>6-12 miesięcy</c:v>
                </c:pt>
                <c:pt idx="4">
                  <c:v>1-3 lata</c:v>
                </c:pt>
                <c:pt idx="5">
                  <c:v>Powyżej 3 lat</c:v>
                </c:pt>
              </c:strCache>
            </c:strRef>
          </c:cat>
          <c:val>
            <c:numRef>
              <c:f>Sheet1!$B$2:$B$7</c:f>
              <c:numCache>
                <c:formatCode>[&lt;0.0005]"";[&lt;0.0095]0.0%;#\ ##0%</c:formatCode>
                <c:ptCount val="6"/>
                <c:pt idx="0">
                  <c:v>0.41052631578947368</c:v>
                </c:pt>
                <c:pt idx="1">
                  <c:v>0.19210526315789472</c:v>
                </c:pt>
                <c:pt idx="2">
                  <c:v>0.16315789473684209</c:v>
                </c:pt>
                <c:pt idx="3">
                  <c:v>0.12631578947368421</c:v>
                </c:pt>
                <c:pt idx="4">
                  <c:v>7.6315789473684212E-2</c:v>
                </c:pt>
                <c:pt idx="5">
                  <c:v>3.1578947368421054E-2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0F-45D5-81C5-A7FD328E7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37194477002979"/>
          <c:y val="2.8959814060165932E-2"/>
          <c:w val="0.47962805522997032"/>
          <c:h val="0.94208037187966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Nie, podjęliśmy decyzję od razu</c:v>
                </c:pt>
                <c:pt idx="1">
                  <c:v>Tak, szukaliśmy opinii innych rodziców, których dzieci miały założoną gastrostomię</c:v>
                </c:pt>
                <c:pt idx="2">
                  <c:v>Tak, szukaliśmy opinii w Internecie/na forach internetowych</c:v>
                </c:pt>
                <c:pt idx="3">
                  <c:v>Tak, szukaliśmy opinii innych członków rodziny i znajomych</c:v>
                </c:pt>
                <c:pt idx="4">
                  <c:v>Tak, szukaliśmy opinii innych specjalistów</c:v>
                </c:pt>
              </c:strCache>
            </c:strRef>
          </c:cat>
          <c:val>
            <c:numRef>
              <c:f>Sheet1!$B$2:$B$6</c:f>
              <c:numCache>
                <c:formatCode>[&lt;0.0005]"";[&lt;0.0095]0.0%;#\ ##0%</c:formatCode>
                <c:ptCount val="5"/>
                <c:pt idx="0">
                  <c:v>0.37894736842105259</c:v>
                </c:pt>
                <c:pt idx="1">
                  <c:v>0.46578947368421053</c:v>
                </c:pt>
                <c:pt idx="2">
                  <c:v>0.23421052631578948</c:v>
                </c:pt>
                <c:pt idx="3">
                  <c:v>0.15</c:v>
                </c:pt>
                <c:pt idx="4">
                  <c:v>0.10526315789473685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F1-44D5-9CC7-CF96B1C40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07221936"/>
        <c:axId val="1707222480"/>
      </c:barChart>
      <c:catAx>
        <c:axId val="1707221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Roboto" panose="02000000000000000000" pitchFamily="2" charset="0"/>
                <a:cs typeface="+mn-cs"/>
              </a:defRPr>
            </a:pPr>
            <a:endParaRPr lang="pl-PL"/>
          </a:p>
        </c:txPr>
        <c:crossAx val="1707222480"/>
        <c:crosses val="autoZero"/>
        <c:auto val="1"/>
        <c:lblAlgn val="ctr"/>
        <c:lblOffset val="100"/>
        <c:noMultiLvlLbl val="0"/>
      </c:catAx>
      <c:valAx>
        <c:axId val="1707222480"/>
        <c:scaling>
          <c:orientation val="minMax"/>
          <c:max val="0.8"/>
          <c:min val="0"/>
        </c:scaling>
        <c:delete val="1"/>
        <c:axPos val="t"/>
        <c:numFmt formatCode="[&lt;0.0005]&quot;&quot;;[&lt;0.0095]0.0%;#\ ##0%" sourceLinked="1"/>
        <c:majorTickMark val="out"/>
        <c:minorTickMark val="none"/>
        <c:tickLblPos val="nextTo"/>
        <c:crossAx val="170722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8D1A-41AD-B98D-E07EEE2DF81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1A-41AD-B98D-E07EEE2DF818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D1A-41AD-B98D-E07EEE2DF8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1A-41AD-B98D-E07EEE2DF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wiem/trudno powiedzieć</c:v>
                </c:pt>
              </c:strCache>
            </c:strRef>
          </c:cat>
          <c:val>
            <c:numRef>
              <c:f>Sheet1!$B$2:$B$4</c:f>
              <c:numCache>
                <c:formatCode>[&lt;0.0005]"";[&lt;0.0095]0.0%;#\ ##0%</c:formatCode>
                <c:ptCount val="3"/>
                <c:pt idx="0">
                  <c:v>0.87105263157894741</c:v>
                </c:pt>
                <c:pt idx="1">
                  <c:v>0.05</c:v>
                </c:pt>
                <c:pt idx="2">
                  <c:v>7.8947368421052627E-2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1A-41AD-B98D-E07EEE2D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0-3 lata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[&lt;0.0005]"";[&lt;0.0095]0.0%;#\ ##0%</c:formatCode>
                <c:ptCount val="1"/>
                <c:pt idx="0">
                  <c:v>0.17105263157894737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6-4BB8-83BE-246B9926530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4-6 lat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[&lt;0.0005]"";[&lt;0.0095]0.0%;#\ ##0%</c:formatCode>
                <c:ptCount val="1"/>
                <c:pt idx="0">
                  <c:v>0.1763157894736842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6-4BB8-83BE-246B9926530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7-10 lat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1017037411567E-2"/>
                  <c:y val="8.38586742657331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6-4BB8-83BE-246B99265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[&lt;0.0005]"";[&lt;0.0095]0.0%;#\ ##0%</c:formatCode>
                <c:ptCount val="1"/>
                <c:pt idx="0">
                  <c:v>0.23421052631578948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6-4BB8-83BE-246B9926530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11-15 lat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[&lt;0.0005]"";[&lt;0.0095]0.0%;#\ ##0%</c:formatCode>
                <c:ptCount val="1"/>
                <c:pt idx="0">
                  <c:v>0.26842105263157895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6-4BB8-83BE-246B9926530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15-19 lat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[&lt;0.0005]"";[&lt;0.0095]0.0%;#\ ##0%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66-4BB8-83BE-246B992653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8670959"/>
        <c:axId val="318664719"/>
      </c:barChart>
      <c:catAx>
        <c:axId val="3186709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l-PL"/>
          </a:p>
        </c:txPr>
        <c:crossAx val="318664719"/>
        <c:crosses val="autoZero"/>
        <c:auto val="1"/>
        <c:lblAlgn val="ctr"/>
        <c:lblOffset val="100"/>
        <c:noMultiLvlLbl val="0"/>
      </c:catAx>
      <c:valAx>
        <c:axId val="31866471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18670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04440478418867E-2"/>
          <c:y val="0.77809506580076748"/>
          <c:w val="0.91496640353198599"/>
          <c:h val="0.17159369115499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A9-46CF-BD5C-0E1F929C46E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A9-46CF-BD5C-0E1F929C46E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2A9-46CF-BD5C-0E1F929C46E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E2A9-46CF-BD5C-0E1F929C46E2}"/>
              </c:ext>
            </c:extLst>
          </c:dPt>
          <c:dLbls>
            <c:dLbl>
              <c:idx val="0"/>
              <c:layout>
                <c:manualLayout>
                  <c:x val="-0.22903081009118992"/>
                  <c:y val="-8.4850992257436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9-46CF-BD5C-0E1F929C46E2}"/>
                </c:ext>
              </c:extLst>
            </c:dLbl>
            <c:dLbl>
              <c:idx val="1"/>
              <c:layout>
                <c:manualLayout>
                  <c:x val="0.1662826429429187"/>
                  <c:y val="-8.01887969605830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9-46CF-BD5C-0E1F929C4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5.263157894736842E-3</c:v>
                </c:pt>
                <c:pt idx="1">
                  <c:v>1.0526315789473684E-2</c:v>
                </c:pt>
                <c:pt idx="2">
                  <c:v>0.30789473684210528</c:v>
                </c:pt>
                <c:pt idx="3">
                  <c:v>0.6763157894736842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9-46CF-BD5C-0E1F929C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8D1A-41AD-B98D-E07EEE2DF81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1A-41AD-B98D-E07EEE2DF818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D1A-41AD-B98D-E07EEE2DF8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1A-41AD-B98D-E07EEE2DF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[&lt;0.0005]"";[&lt;0.0095]0.0%;#\ ##0%</c:formatCode>
                <c:ptCount val="3"/>
                <c:pt idx="0">
                  <c:v>0.58947368421052626</c:v>
                </c:pt>
                <c:pt idx="1">
                  <c:v>0.29473684210526313</c:v>
                </c:pt>
                <c:pt idx="2">
                  <c:v>0.11578947368421053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1A-41AD-B98D-E07EEE2D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A9-46CF-BD5C-0E1F929C46E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A9-46CF-BD5C-0E1F929C46E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2A9-46CF-BD5C-0E1F929C46E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E2A9-46CF-BD5C-0E1F929C46E2}"/>
              </c:ext>
            </c:extLst>
          </c:dPt>
          <c:dLbls>
            <c:dLbl>
              <c:idx val="0"/>
              <c:layout>
                <c:manualLayout>
                  <c:x val="-0.22903081009118992"/>
                  <c:y val="-8.4850992257436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9-46CF-BD5C-0E1F929C46E2}"/>
                </c:ext>
              </c:extLst>
            </c:dLbl>
            <c:dLbl>
              <c:idx val="1"/>
              <c:layout>
                <c:manualLayout>
                  <c:x val="-3.137408357413675E-3"/>
                  <c:y val="-1.5274056563920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9-46CF-BD5C-0E1F929C4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1.785714285714286E-2</c:v>
                </c:pt>
                <c:pt idx="1">
                  <c:v>4.9107142857142856E-2</c:v>
                </c:pt>
                <c:pt idx="2">
                  <c:v>0.40625</c:v>
                </c:pt>
                <c:pt idx="3">
                  <c:v>0.5267857142857143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9-46CF-BD5C-0E1F929C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AB31-47FC-980F-079B9A55CA3C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B31-47FC-980F-079B9A55CA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31-47FC-980F-079B9A55C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Sheet1!$B$2:$B$3</c:f>
              <c:numCache>
                <c:formatCode>[&lt;0.0005]"";[&lt;0.0095]0.0%;#\ ##0%</c:formatCode>
                <c:ptCount val="2"/>
                <c:pt idx="0">
                  <c:v>0.66666666666666674</c:v>
                </c:pt>
                <c:pt idx="1">
                  <c:v>0.33333333333333337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31-47FC-980F-079B9A55C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A9-46CF-BD5C-0E1F929C46E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A9-46CF-BD5C-0E1F929C46E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2A9-46CF-BD5C-0E1F929C46E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E2A9-46CF-BD5C-0E1F929C46E2}"/>
              </c:ext>
            </c:extLst>
          </c:dPt>
          <c:dLbls>
            <c:dLbl>
              <c:idx val="0"/>
              <c:layout>
                <c:manualLayout>
                  <c:x val="-0.22903081009118992"/>
                  <c:y val="-8.4850992257436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9-46CF-BD5C-0E1F929C46E2}"/>
                </c:ext>
              </c:extLst>
            </c:dLbl>
            <c:dLbl>
              <c:idx val="1"/>
              <c:layout>
                <c:manualLayout>
                  <c:x val="-3.137408357413675E-3"/>
                  <c:y val="-1.5274056563920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9-46CF-BD5C-0E1F929C4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9.6618357487922701E-3</c:v>
                </c:pt>
                <c:pt idx="1">
                  <c:v>3.864734299516908E-2</c:v>
                </c:pt>
                <c:pt idx="2">
                  <c:v>0.41545893719806765</c:v>
                </c:pt>
                <c:pt idx="3">
                  <c:v>0.53623188405797106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9-46CF-BD5C-0E1F929C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4F41-4083-9A12-B8FE09621956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41-4083-9A12-B8FE09621956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F41-4083-9A12-B8FE096219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41-4083-9A12-B8FE09621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[&lt;0.0005]"";[&lt;0.0095]0.0%;#\ ##0%</c:formatCode>
                <c:ptCount val="3"/>
                <c:pt idx="0">
                  <c:v>0.54</c:v>
                </c:pt>
                <c:pt idx="1">
                  <c:v>0.32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1-4083-9A12-B8FE09621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89B3-4AFC-83CD-5EFD44B3C39A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B3-4AFC-83CD-5EFD44B3C3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B3-4AFC-83CD-5EFD44B3C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Sheet1!$B$2:$B$3</c:f>
              <c:numCache>
                <c:formatCode>[&lt;0.0005]"";[&lt;0.0095]0.0%;#\ ##0%</c:formatCode>
                <c:ptCount val="2"/>
                <c:pt idx="0">
                  <c:v>0.59541984732824427</c:v>
                </c:pt>
                <c:pt idx="1">
                  <c:v>0.40458015267175573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3-4AFC-83CD-5EFD44B3C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A9-46CF-BD5C-0E1F929C46E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A9-46CF-BD5C-0E1F929C46E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2A9-46CF-BD5C-0E1F929C46E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E2A9-46CF-BD5C-0E1F929C46E2}"/>
              </c:ext>
            </c:extLst>
          </c:dPt>
          <c:dLbls>
            <c:dLbl>
              <c:idx val="0"/>
              <c:layout>
                <c:manualLayout>
                  <c:x val="-0.22903081009118992"/>
                  <c:y val="-8.4850992257436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9-46CF-BD5C-0E1F929C46E2}"/>
                </c:ext>
              </c:extLst>
            </c:dLbl>
            <c:dLbl>
              <c:idx val="1"/>
              <c:layout>
                <c:manualLayout>
                  <c:x val="-3.137408357413675E-3"/>
                  <c:y val="-1.5274056563920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9-46CF-BD5C-0E1F929C4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2.2058823529411766E-2</c:v>
                </c:pt>
                <c:pt idx="1">
                  <c:v>1.4705882352941178E-2</c:v>
                </c:pt>
                <c:pt idx="2">
                  <c:v>0.38235294117647056</c:v>
                </c:pt>
                <c:pt idx="3">
                  <c:v>0.58088235294117641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9-46CF-BD5C-0E1F929C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4DCB-471C-BD17-D69B4A8ECE7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DCB-471C-BD17-D69B4A8ECE7F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DCB-471C-BD17-D69B4A8ECE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CB-471C-BD17-D69B4A8EC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[&lt;0.0005]"";[&lt;0.0095]0.0%;#\ ##0%</c:formatCode>
                <c:ptCount val="3"/>
                <c:pt idx="0">
                  <c:v>0.36</c:v>
                </c:pt>
                <c:pt idx="1">
                  <c:v>0.26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CB-471C-BD17-D69B4A8EC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0F77-409F-A702-84BA35500D9E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F77-409F-A702-84BA35500D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77-409F-A702-84BA35500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Sheet1!$B$2:$B$3</c:f>
              <c:numCache>
                <c:formatCode>[&lt;0.0005]"";[&lt;0.0095]0.0%;#\ ##0%</c:formatCode>
                <c:ptCount val="2"/>
                <c:pt idx="0">
                  <c:v>0.58119658119658124</c:v>
                </c:pt>
                <c:pt idx="1">
                  <c:v>0.41880341880341881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7-409F-A702-84BA35500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 12 miesięcy (poniżej roku)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[&lt;0.0005]"";[&lt;0.0095]0.0%;#\ ##0%</c:formatCode>
                <c:ptCount val="1"/>
                <c:pt idx="0">
                  <c:v>0.17105263157894737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A-422C-9BA1-053DAF68F9E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13-24 miesiące (od 1 do 2 lat)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[&lt;0.0005]"";[&lt;0.0095]0.0%;#\ ##0%</c:formatCode>
                <c:ptCount val="1"/>
                <c:pt idx="0">
                  <c:v>0.20263157894736841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A-422C-9BA1-053DAF68F9E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25-36 miesięcy (od 2 do 3 lat)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1017037411567E-2"/>
                  <c:y val="8.38586742657331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2A-422C-9BA1-053DAF68F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[&lt;0.0005]"";[&lt;0.0095]0.0%;#\ ##0%</c:formatCode>
                <c:ptCount val="1"/>
                <c:pt idx="0">
                  <c:v>0.15526315789473685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A-422C-9BA1-053DAF68F9E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37-48 miesięcy (od 3 do 4 lat)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[&lt;0.0005]"";[&lt;0.0095]0.0%;#\ ##0%</c:formatCode>
                <c:ptCount val="1"/>
                <c:pt idx="0">
                  <c:v>0.10526315789473685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2A-422C-9BA1-053DAF68F9E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49-76 miesięcy (od 4 do 6 lat)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[&lt;0.0005]"";[&lt;0.0095]0.0%;#\ ##0%</c:formatCode>
                <c:ptCount val="1"/>
                <c:pt idx="0">
                  <c:v>0.14473684210526316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2A-422C-9BA1-053DAF68F9EF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Powyżej 76 miesięcy (6 lat)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92A-422C-9BA1-053DAF68F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Arkusz1!$G$2</c:f>
              <c:numCache>
                <c:formatCode>[&lt;0.0005]"";[&lt;0.0095]0.0%;#\ ##0%</c:formatCode>
                <c:ptCount val="1"/>
                <c:pt idx="0">
                  <c:v>0.22105263157894736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2A-422C-9BA1-053DAF68F9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8670959"/>
        <c:axId val="318664719"/>
      </c:barChart>
      <c:catAx>
        <c:axId val="3186709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l-PL"/>
          </a:p>
        </c:txPr>
        <c:crossAx val="318664719"/>
        <c:crosses val="autoZero"/>
        <c:auto val="1"/>
        <c:lblAlgn val="ctr"/>
        <c:lblOffset val="100"/>
        <c:noMultiLvlLbl val="0"/>
      </c:catAx>
      <c:valAx>
        <c:axId val="31866471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18670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04440478418867E-2"/>
          <c:y val="0.59973659763624465"/>
          <c:w val="0.92046455750127476"/>
          <c:h val="0.40026340236375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A9-46CF-BD5C-0E1F929C46E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A9-46CF-BD5C-0E1F929C46E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2A9-46CF-BD5C-0E1F929C46E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E2A9-46CF-BD5C-0E1F929C46E2}"/>
              </c:ext>
            </c:extLst>
          </c:dPt>
          <c:dLbls>
            <c:dLbl>
              <c:idx val="0"/>
              <c:layout>
                <c:manualLayout>
                  <c:x val="-0.22903081009118992"/>
                  <c:y val="-8.4850992257436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9-46CF-BD5C-0E1F929C46E2}"/>
                </c:ext>
              </c:extLst>
            </c:dLbl>
            <c:dLbl>
              <c:idx val="1"/>
              <c:layout>
                <c:manualLayout>
                  <c:x val="0.16942005130033214"/>
                  <c:y val="-6.8733254537642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9-46CF-BD5C-0E1F929C4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0</c:v>
                </c:pt>
                <c:pt idx="1">
                  <c:v>1.7543859649122806E-2</c:v>
                </c:pt>
                <c:pt idx="2">
                  <c:v>0.45614035087719301</c:v>
                </c:pt>
                <c:pt idx="3">
                  <c:v>0.52631578947368418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9-46CF-BD5C-0E1F929C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6A14-4FCC-AE07-8151BC9A026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A14-4FCC-AE07-8151BC9A0264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A14-4FCC-AE07-8151BC9A026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14-4FCC-AE07-8151BC9A02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[&lt;0.0005]"";[&lt;0.0095]0.0%;#\ ##0%</c:formatCode>
                <c:ptCount val="3"/>
                <c:pt idx="0">
                  <c:v>0.15</c:v>
                </c:pt>
                <c:pt idx="1">
                  <c:v>0.16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14-4FCC-AE07-8151BC9A0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5EEA-4195-BEB5-D48999D0A6E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EEA-4195-BEB5-D48999D0A6E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EA-4195-BEB5-D48999D0A6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Sheet1!$B$2:$B$3</c:f>
              <c:numCache>
                <c:formatCode>[&lt;0.0005]"";[&lt;0.0095]0.0%;#\ ##0%</c:formatCode>
                <c:ptCount val="2"/>
                <c:pt idx="0">
                  <c:v>0.48305084745762711</c:v>
                </c:pt>
                <c:pt idx="1">
                  <c:v>0.51694915254237284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EA-4195-BEB5-D48999D0A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2591572053031"/>
          <c:y val="1.9036519764441803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A9-46CF-BD5C-0E1F929C46E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A9-46CF-BD5C-0E1F929C46E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2A9-46CF-BD5C-0E1F929C46E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E2A9-46CF-BD5C-0E1F929C46E2}"/>
              </c:ext>
            </c:extLst>
          </c:dPt>
          <c:dLbls>
            <c:dLbl>
              <c:idx val="0"/>
              <c:layout>
                <c:manualLayout>
                  <c:x val="-9.4122250722406802E-3"/>
                  <c:y val="6.79334712608703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9-46CF-BD5C-0E1F929C46E2}"/>
                </c:ext>
              </c:extLst>
            </c:dLbl>
            <c:dLbl>
              <c:idx val="1"/>
              <c:layout>
                <c:manualLayout>
                  <c:x val="1.5687041787067802E-2"/>
                  <c:y val="-1.9092570704900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9-46CF-BD5C-0E1F929C46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A9-46CF-BD5C-0E1F929C46E2}"/>
                </c:ext>
              </c:extLst>
            </c:dLbl>
            <c:dLbl>
              <c:idx val="3"/>
              <c:layout>
                <c:manualLayout>
                  <c:x val="9.7259659079820357E-2"/>
                  <c:y val="-3.81851414098014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A9-46CF-BD5C-0E1F929C4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0.73684210526315796</c:v>
                </c:pt>
                <c:pt idx="1">
                  <c:v>0.24210526315789471</c:v>
                </c:pt>
                <c:pt idx="2">
                  <c:v>1.5789473684210527E-2</c:v>
                </c:pt>
                <c:pt idx="3">
                  <c:v>5.263157894736842E-3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9-46CF-BD5C-0E1F929C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64384740194119E-2"/>
          <c:y val="0.83415200873387396"/>
          <c:w val="0.84160473938575076"/>
          <c:h val="0.16584799126612609"/>
        </c:manualLayout>
      </c:layout>
      <c:overlay val="0"/>
      <c:txPr>
        <a:bodyPr/>
        <a:lstStyle/>
        <a:p>
          <a:pPr>
            <a:defRPr sz="10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555555555555558E-3"/>
          <c:y val="4.6385546569162939E-2"/>
          <c:w val="0.98750000000000004"/>
          <c:h val="0.872197926878972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Poniżej 15 minut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 formatCode="[&lt;0.0005]&quot;&quot;;[&lt;0.0095]0.0%;#\ ##0%">
                  <c:v>8.4210526315789472E-2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6-48D9-9A99-1441449CCC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15-30 minut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Arkusz1!$C$2:$C$3</c:f>
              <c:numCache>
                <c:formatCode>0%</c:formatCode>
                <c:ptCount val="2"/>
                <c:pt idx="0" formatCode="[&lt;0.0005]&quot;&quot;;[&lt;0.0095]0.0%;#\ ##0%">
                  <c:v>0.22368421052631579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6-48D9-9A99-1441449CCC9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30-45 minut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Arkusz1!$D$2:$D$3</c:f>
              <c:numCache>
                <c:formatCode>0%</c:formatCode>
                <c:ptCount val="2"/>
                <c:pt idx="0" formatCode="[&lt;0.0005]&quot;&quot;;[&lt;0.0095]0.0%;#\ ##0%">
                  <c:v>0.23684210526315791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6-48D9-9A99-1441449CCC9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45-60 minut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Arkusz1!$E$2:$E$3</c:f>
              <c:numCache>
                <c:formatCode>0%</c:formatCode>
                <c:ptCount val="2"/>
                <c:pt idx="0" formatCode="[&lt;0.0005]&quot;&quot;;[&lt;0.0095]0.0%;#\ ##0%">
                  <c:v>0.24736842105263157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6-48D9-9A99-1441449CCC92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Powyżej godziny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Arkusz1!$F$2:$F$3</c:f>
              <c:numCache>
                <c:formatCode>0%</c:formatCode>
                <c:ptCount val="2"/>
                <c:pt idx="0" formatCode="[&lt;0.0005]&quot;&quot;;[&lt;0.0095]0.0%;#\ ##0%">
                  <c:v>0.20789473684210527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6-48D9-9A99-1441449C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532128608"/>
        <c:axId val="-1532115552"/>
      </c:barChart>
      <c:catAx>
        <c:axId val="-15321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Aptos" panose="020B0004020202020204" pitchFamily="34" charset="0"/>
              </a:defRPr>
            </a:pPr>
            <a:endParaRPr lang="pl-PL"/>
          </a:p>
        </c:txPr>
        <c:crossAx val="-1532115552"/>
        <c:crosses val="autoZero"/>
        <c:auto val="1"/>
        <c:lblAlgn val="ctr"/>
        <c:lblOffset val="100"/>
        <c:noMultiLvlLbl val="0"/>
      </c:catAx>
      <c:valAx>
        <c:axId val="-1532115552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1532128608"/>
        <c:crosses val="max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40653749999999994"/>
          <c:y val="5.4682248013831085E-2"/>
          <c:w val="0.18686063829787233"/>
          <c:h val="0.87690685424374637"/>
        </c:manualLayout>
      </c:layout>
      <c:overlay val="1"/>
      <c:txPr>
        <a:bodyPr/>
        <a:lstStyle/>
        <a:p>
          <a:pPr>
            <a:defRPr sz="1200" b="0">
              <a:solidFill>
                <a:schemeClr val="tx1"/>
              </a:solidFill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555555555555558E-3"/>
          <c:y val="4.6385546569162939E-2"/>
          <c:w val="0.98750000000000004"/>
          <c:h val="0.872197926878972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Powyżej 3 godzin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0.17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6-48D9-9A99-1441449CCC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2-3 godzin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Arkusz1!$C$2:$C$3</c:f>
              <c:numCache>
                <c:formatCode>0%</c:formatCode>
                <c:ptCount val="2"/>
                <c:pt idx="0">
                  <c:v>0.15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6-48D9-9A99-1441449CCC9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1-2 godzin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Arkusz1!$D$2:$D$3</c:f>
              <c:numCache>
                <c:formatCode>0%</c:formatCode>
                <c:ptCount val="2"/>
                <c:pt idx="0">
                  <c:v>0.27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6-48D9-9A99-1441449CCC9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Poniżej 1 godziny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Arkusz1!$E$2:$E$3</c:f>
              <c:numCache>
                <c:formatCode>0%</c:formatCode>
                <c:ptCount val="2"/>
                <c:pt idx="0">
                  <c:v>0.13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6-48D9-9A99-1441449CCC92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W ogóle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Arkusz1!$F$2:$F$3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6-48D9-9A99-1441449C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532128608"/>
        <c:axId val="-1532115552"/>
      </c:barChart>
      <c:catAx>
        <c:axId val="-15321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Aptos" panose="020B0004020202020204" pitchFamily="34" charset="0"/>
              </a:defRPr>
            </a:pPr>
            <a:endParaRPr lang="pl-PL"/>
          </a:p>
        </c:txPr>
        <c:crossAx val="-1532115552"/>
        <c:crosses val="autoZero"/>
        <c:auto val="1"/>
        <c:lblAlgn val="ctr"/>
        <c:lblOffset val="100"/>
        <c:noMultiLvlLbl val="0"/>
      </c:catAx>
      <c:valAx>
        <c:axId val="-1532115552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1532128608"/>
        <c:crosses val="max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40653749999999994"/>
          <c:y val="5.4682248013831085E-2"/>
          <c:w val="0.18686063829787233"/>
          <c:h val="0.87690685424374637"/>
        </c:manualLayout>
      </c:layout>
      <c:overlay val="1"/>
      <c:txPr>
        <a:bodyPr/>
        <a:lstStyle/>
        <a:p>
          <a:pPr>
            <a:defRPr sz="1200" b="0">
              <a:solidFill>
                <a:schemeClr val="tx1"/>
              </a:solidFill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555555555555558E-3"/>
          <c:y val="4.6385546569162939E-2"/>
          <c:w val="0.98750000000000004"/>
          <c:h val="0.872197926878972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niska jakość życia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2-4A1C-9BBF-90ED129DF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0.18</c:v>
                </c:pt>
                <c:pt idx="1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6-48D9-9A99-1441449CCC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Niska jakość życia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5.40425531914892E-2"/>
                  <c:y val="-3.42326732806707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2-4A1C-9BBF-90ED129DF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Arkusz1!$C$2:$C$3</c:f>
              <c:numCache>
                <c:formatCode>0%</c:formatCode>
                <c:ptCount val="2"/>
                <c:pt idx="0">
                  <c:v>0.35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6-48D9-9A99-1441449CCC9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Średnia jakość życia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Arkusz1!$D$2:$D$3</c:f>
              <c:numCache>
                <c:formatCode>0%</c:formatCode>
                <c:ptCount val="2"/>
                <c:pt idx="0">
                  <c:v>0.4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6-48D9-9A99-1441449CCC9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Wysoka jakość życia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Arkusz1!$E$2:$E$3</c:f>
              <c:numCache>
                <c:formatCode>0%</c:formatCode>
                <c:ptCount val="2"/>
                <c:pt idx="0">
                  <c:v>0.06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6-48D9-9A99-1441449CCC92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Bardzo wysoka jakość życia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PRZED</c:v>
                </c:pt>
                <c:pt idx="1">
                  <c:v>PO</c:v>
                </c:pt>
              </c:strCache>
            </c:strRef>
          </c:cat>
          <c:val>
            <c:numRef>
              <c:f>Arkusz1!$F$2:$F$3</c:f>
              <c:numCache>
                <c:formatCode>0%</c:formatCode>
                <c:ptCount val="2"/>
                <c:pt idx="0">
                  <c:v>0.02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6-48D9-9A99-1441449C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532128608"/>
        <c:axId val="-1532115552"/>
      </c:barChart>
      <c:catAx>
        <c:axId val="-15321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Aptos" panose="020B0004020202020204" pitchFamily="34" charset="0"/>
              </a:defRPr>
            </a:pPr>
            <a:endParaRPr lang="pl-PL"/>
          </a:p>
        </c:txPr>
        <c:crossAx val="-1532115552"/>
        <c:crosses val="autoZero"/>
        <c:auto val="1"/>
        <c:lblAlgn val="ctr"/>
        <c:lblOffset val="100"/>
        <c:noMultiLvlLbl val="0"/>
      </c:catAx>
      <c:valAx>
        <c:axId val="-1532115552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1532128608"/>
        <c:crosses val="max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43018111702127659"/>
          <c:y val="5.4682248013831085E-2"/>
          <c:w val="0.13506985815602834"/>
          <c:h val="0.87690685424374637"/>
        </c:manualLayout>
      </c:layout>
      <c:overlay val="1"/>
      <c:txPr>
        <a:bodyPr/>
        <a:lstStyle/>
        <a:p>
          <a:pPr>
            <a:defRPr sz="1200" b="0">
              <a:solidFill>
                <a:schemeClr val="tx1"/>
              </a:solidFill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14863965863219"/>
          <c:y val="2.8959814060165932E-2"/>
          <c:w val="0.5228513603413677"/>
          <c:h val="0.94208037187966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Zaburzenia połykania np. krztuszenie się podczas posiłku</c:v>
                </c:pt>
                <c:pt idx="1">
                  <c:v>Dziecko nie przybierało lub traciło na masie ciała</c:v>
                </c:pt>
                <c:pt idx="2">
                  <c:v>Wydłużony czas posiłków</c:v>
                </c:pt>
                <c:pt idx="3">
                  <c:v>Niedożywienie</c:v>
                </c:pt>
                <c:pt idx="4">
                  <c:v>Dziecko spożywało zbyt małe ilości posiłków </c:v>
                </c:pt>
                <c:pt idx="5">
                  <c:v>Problemy z motoryką warg i języka</c:v>
                </c:pt>
                <c:pt idx="6">
                  <c:v>Nawracające zachłystowe zapalenie płuc</c:v>
                </c:pt>
                <c:pt idx="7">
                  <c:v>Osłabienie, brak sił (np. na rehabilitację)</c:v>
                </c:pt>
                <c:pt idx="8">
                  <c:v>Inne metody wsparcia żywieniowego nie sprawdziły się</c:v>
                </c:pt>
                <c:pt idx="9">
                  <c:v>Pogorszenie wyników</c:v>
                </c:pt>
                <c:pt idx="10">
                  <c:v>Inne</c:v>
                </c:pt>
              </c:strCache>
            </c:strRef>
          </c:cat>
          <c:val>
            <c:numRef>
              <c:f>Sheet1!$B$2:$B$12</c:f>
              <c:numCache>
                <c:formatCode>[&lt;0.0005]"";[&lt;0.0095]0.0%;#\ ##0%</c:formatCode>
                <c:ptCount val="11"/>
                <c:pt idx="0">
                  <c:v>0.70526315789473681</c:v>
                </c:pt>
                <c:pt idx="1">
                  <c:v>0.55789473684210522</c:v>
                </c:pt>
                <c:pt idx="2">
                  <c:v>0.5</c:v>
                </c:pt>
                <c:pt idx="3">
                  <c:v>0.46842105263157896</c:v>
                </c:pt>
                <c:pt idx="4">
                  <c:v>0.41315789473684211</c:v>
                </c:pt>
                <c:pt idx="5">
                  <c:v>0.33947368421052632</c:v>
                </c:pt>
                <c:pt idx="6">
                  <c:v>0.2921052631578947</c:v>
                </c:pt>
                <c:pt idx="7">
                  <c:v>0.28947368421052633</c:v>
                </c:pt>
                <c:pt idx="8">
                  <c:v>0.11315789473684211</c:v>
                </c:pt>
                <c:pt idx="9">
                  <c:v>7.6315789473684212E-2</c:v>
                </c:pt>
                <c:pt idx="10">
                  <c:v>0.18157894736842106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F1-44D5-9CC7-CF96B1C40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07221936"/>
        <c:axId val="1707222480"/>
      </c:barChart>
      <c:catAx>
        <c:axId val="1707221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Roboto" panose="02000000000000000000" pitchFamily="2" charset="0"/>
                <a:cs typeface="+mn-cs"/>
              </a:defRPr>
            </a:pPr>
            <a:endParaRPr lang="pl-PL"/>
          </a:p>
        </c:txPr>
        <c:crossAx val="1707222480"/>
        <c:crosses val="autoZero"/>
        <c:auto val="1"/>
        <c:lblAlgn val="ctr"/>
        <c:lblOffset val="100"/>
        <c:noMultiLvlLbl val="0"/>
      </c:catAx>
      <c:valAx>
        <c:axId val="1707222480"/>
        <c:scaling>
          <c:orientation val="minMax"/>
          <c:max val="0.8"/>
          <c:min val="0"/>
        </c:scaling>
        <c:delete val="1"/>
        <c:axPos val="t"/>
        <c:numFmt formatCode="[&lt;0.0005]&quot;&quot;;[&lt;0.0095]0.0%;#\ ##0%" sourceLinked="1"/>
        <c:majorTickMark val="out"/>
        <c:minorTickMark val="none"/>
        <c:tickLblPos val="nextTo"/>
        <c:crossAx val="170722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sporadycznie dokarmiane przez sondę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[&lt;0.0005]"";[&lt;0.0095]0.0%;#\ ##0%</c:formatCode>
                <c:ptCount val="1"/>
                <c:pt idx="0">
                  <c:v>0.21842105263157893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7-458D-AEA8-7CC63FFD73E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stale karmione przez sondę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[&lt;0.0005]"";[&lt;0.0095]0.0%;#\ ##0%</c:formatCode>
                <c:ptCount val="1"/>
                <c:pt idx="0">
                  <c:v>0.38947368421052631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7-458D-AEA8-7CC63FFD73E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Nie, nigdy nie było karmione sondą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1017037411567E-2"/>
                  <c:y val="8.38586742657331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B7-458D-AEA8-7CC63FFD7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[&lt;0.0005]"";[&lt;0.0095]0.0%;#\ ##0%</c:formatCode>
                <c:ptCount val="1"/>
                <c:pt idx="0">
                  <c:v>0.39210526315789473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B7-458D-AEA8-7CC63FFD73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8670959"/>
        <c:axId val="318664719"/>
      </c:barChart>
      <c:catAx>
        <c:axId val="3186709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l-PL"/>
          </a:p>
        </c:txPr>
        <c:crossAx val="318664719"/>
        <c:crosses val="autoZero"/>
        <c:auto val="1"/>
        <c:lblAlgn val="ctr"/>
        <c:lblOffset val="100"/>
        <c:noMultiLvlLbl val="0"/>
      </c:catAx>
      <c:valAx>
        <c:axId val="31866471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18670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04440478418867E-2"/>
          <c:y val="0.66908737253824846"/>
          <c:w val="0.91496640353198599"/>
          <c:h val="0.17997889832903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37194477002979"/>
          <c:y val="2.8959814060165932E-2"/>
          <c:w val="0.47962805522997032"/>
          <c:h val="0.94208037187966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Roboto" panose="02000000000000000000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228-445B-A1D5-F36E644BC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Lekarz gastroenterolog</c:v>
                </c:pt>
                <c:pt idx="1">
                  <c:v>Lekarz neurolog</c:v>
                </c:pt>
                <c:pt idx="2">
                  <c:v>Lekarz POZ/ pediatra</c:v>
                </c:pt>
                <c:pt idx="3">
                  <c:v>Personel pielęgniarski</c:v>
                </c:pt>
                <c:pt idx="4">
                  <c:v>Lekarz rehabilitacji medycznej</c:v>
                </c:pt>
                <c:pt idx="5">
                  <c:v>Dietetyk</c:v>
                </c:pt>
                <c:pt idx="6">
                  <c:v>Lekarz onkolog</c:v>
                </c:pt>
                <c:pt idx="7">
                  <c:v>Ktoś inny</c:v>
                </c:pt>
              </c:strCache>
            </c:strRef>
          </c:cat>
          <c:val>
            <c:numRef>
              <c:f>Sheet1!$B$2:$B$9</c:f>
              <c:numCache>
                <c:formatCode>[&lt;0.0005]"";[&lt;0.0095]0.0%;#,##0%</c:formatCode>
                <c:ptCount val="8"/>
                <c:pt idx="0">
                  <c:v>0.25</c:v>
                </c:pt>
                <c:pt idx="1">
                  <c:v>0.2105263157894737</c:v>
                </c:pt>
                <c:pt idx="2">
                  <c:v>0.19736842105263158</c:v>
                </c:pt>
                <c:pt idx="3">
                  <c:v>6.5789473684210523E-2</c:v>
                </c:pt>
                <c:pt idx="4">
                  <c:v>4.2105263157894736E-2</c:v>
                </c:pt>
                <c:pt idx="5">
                  <c:v>1.8421052631578946E-2</c:v>
                </c:pt>
                <c:pt idx="6">
                  <c:v>1.0526315789473684E-2</c:v>
                </c:pt>
                <c:pt idx="7">
                  <c:v>0.46842105263157896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F1-44D5-9CC7-CF96B1C40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07221936"/>
        <c:axId val="1707222480"/>
      </c:barChart>
      <c:catAx>
        <c:axId val="1707221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Roboto" panose="02000000000000000000" pitchFamily="2" charset="0"/>
                <a:cs typeface="+mn-cs"/>
              </a:defRPr>
            </a:pPr>
            <a:endParaRPr lang="pl-PL"/>
          </a:p>
        </c:txPr>
        <c:crossAx val="1707222480"/>
        <c:crosses val="autoZero"/>
        <c:auto val="1"/>
        <c:lblAlgn val="ctr"/>
        <c:lblOffset val="100"/>
        <c:noMultiLvlLbl val="0"/>
      </c:catAx>
      <c:valAx>
        <c:axId val="1707222480"/>
        <c:scaling>
          <c:orientation val="minMax"/>
          <c:max val="0.8"/>
          <c:min val="0"/>
        </c:scaling>
        <c:delete val="1"/>
        <c:axPos val="t"/>
        <c:numFmt formatCode="[&lt;0.0005]&quot;&quot;;[&lt;0.0095]0.0%;#,##0%" sourceLinked="1"/>
        <c:majorTickMark val="out"/>
        <c:minorTickMark val="none"/>
        <c:tickLblPos val="nextTo"/>
        <c:crossAx val="170722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37194477002979"/>
          <c:y val="2.8959814060165932E-2"/>
          <c:w val="0.47962805522997032"/>
          <c:h val="0.94208037187966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Roboto" panose="02000000000000000000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C96-4624-B9F0-9EE07C7BD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Lekarz gastroenterolog</c:v>
                </c:pt>
                <c:pt idx="1">
                  <c:v>Lekarz neurolog</c:v>
                </c:pt>
                <c:pt idx="2">
                  <c:v>Lekarz POZ/ pediatra</c:v>
                </c:pt>
                <c:pt idx="3">
                  <c:v>Lekarz onkolog</c:v>
                </c:pt>
                <c:pt idx="4">
                  <c:v>Lekarz rehabilitacji medycznej</c:v>
                </c:pt>
                <c:pt idx="5">
                  <c:v>Ktoś inny</c:v>
                </c:pt>
              </c:strCache>
            </c:strRef>
          </c:cat>
          <c:val>
            <c:numRef>
              <c:f>Sheet1!$B$2:$B$7</c:f>
              <c:numCache>
                <c:formatCode>[&lt;0.0005]"";[&lt;0.0095]0.0%;#\ ##0%</c:formatCode>
                <c:ptCount val="6"/>
                <c:pt idx="0">
                  <c:v>0.33684210526315789</c:v>
                </c:pt>
                <c:pt idx="1">
                  <c:v>0.17894736842105263</c:v>
                </c:pt>
                <c:pt idx="2">
                  <c:v>0.11842105263157895</c:v>
                </c:pt>
                <c:pt idx="3">
                  <c:v>7.8947368421052634E-3</c:v>
                </c:pt>
                <c:pt idx="4">
                  <c:v>2.631578947368421E-3</c:v>
                </c:pt>
                <c:pt idx="5">
                  <c:v>0.47368421052631582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6-4A99-BB13-BB62A7CD32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07221936"/>
        <c:axId val="1707222480"/>
      </c:barChart>
      <c:catAx>
        <c:axId val="1707221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Roboto" panose="02000000000000000000" pitchFamily="2" charset="0"/>
                <a:cs typeface="+mn-cs"/>
              </a:defRPr>
            </a:pPr>
            <a:endParaRPr lang="pl-PL"/>
          </a:p>
        </c:txPr>
        <c:crossAx val="1707222480"/>
        <c:crosses val="autoZero"/>
        <c:auto val="1"/>
        <c:lblAlgn val="ctr"/>
        <c:lblOffset val="100"/>
        <c:noMultiLvlLbl val="0"/>
      </c:catAx>
      <c:valAx>
        <c:axId val="1707222480"/>
        <c:scaling>
          <c:orientation val="minMax"/>
          <c:max val="0.8"/>
          <c:min val="0"/>
        </c:scaling>
        <c:delete val="1"/>
        <c:axPos val="t"/>
        <c:numFmt formatCode="[&lt;0.0005]&quot;&quot;;[&lt;0.0095]0.0%;#\ ##0%" sourceLinked="1"/>
        <c:majorTickMark val="out"/>
        <c:minorTickMark val="none"/>
        <c:tickLblPos val="nextTo"/>
        <c:crossAx val="170722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754792345102"/>
          <c:y val="2.5516063676127472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F8F0-4EE8-A939-1A99FC21223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8F0-4EE8-A939-1A99FC21223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F8F0-4EE8-A939-1A99FC212234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8F0-4EE8-A939-1A99FC21223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F0-4EE8-A939-1A99FC21223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8F0-4EE8-A939-1A99FC212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Zachęcali do założenia gastrostomii</c:v>
                </c:pt>
                <c:pt idx="1">
                  <c:v>Nie wypowiadali się na ten temat</c:v>
                </c:pt>
                <c:pt idx="2">
                  <c:v>Odradzali założenie gastrostomii</c:v>
                </c:pt>
                <c:pt idx="3">
                  <c:v>Nie dotyczy/ nie chodzimy do …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0.46578947368421053</c:v>
                </c:pt>
                <c:pt idx="1">
                  <c:v>0.38157894736842102</c:v>
                </c:pt>
                <c:pt idx="2">
                  <c:v>2.6315789473684213E-2</c:v>
                </c:pt>
                <c:pt idx="3">
                  <c:v>0.12631578947368421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0-4EE8-A939-1A99FC212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545168962652648E-2"/>
          <c:y val="3.6638620476422981E-2"/>
          <c:w val="0.4333327398495822"/>
          <c:h val="0.96336137952357703"/>
        </c:manualLayout>
      </c:layout>
      <c:overlay val="0"/>
      <c:txPr>
        <a:bodyPr/>
        <a:lstStyle/>
        <a:p>
          <a:pPr>
            <a:defRPr sz="1200">
              <a:latin typeface="Aptos" panose="020B00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754792345102"/>
          <c:y val="2.5516063676127472E-2"/>
          <c:w val="0.68079275085637159"/>
          <c:h val="0.795776365860924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769C7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C21E-48E3-9FEE-813B3CA403F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21E-48E3-9FEE-813B3CA403FB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21E-48E3-9FEE-813B3CA403FB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21E-48E3-9FEE-813B3CA403F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21E-48E3-9FEE-813B3CA403F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21E-48E3-9FEE-813B3CA40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Zachęcali do założenia gastrostomii</c:v>
                </c:pt>
                <c:pt idx="1">
                  <c:v>Nie wypowiadali się na ten temat</c:v>
                </c:pt>
                <c:pt idx="2">
                  <c:v>Odradzali założenie gastrostomii</c:v>
                </c:pt>
                <c:pt idx="3">
                  <c:v>Nie dotyczy/nie chodzimy do logopedów/neurologopedów</c:v>
                </c:pt>
              </c:strCache>
            </c:strRef>
          </c:cat>
          <c:val>
            <c:numRef>
              <c:f>Sheet1!$B$2:$B$5</c:f>
              <c:numCache>
                <c:formatCode>[&lt;0.0005]"";[&lt;0.0095]0.0%;#\ ##0%</c:formatCode>
                <c:ptCount val="4"/>
                <c:pt idx="0">
                  <c:v>0.35789473684210527</c:v>
                </c:pt>
                <c:pt idx="1">
                  <c:v>0.34736842105263155</c:v>
                </c:pt>
                <c:pt idx="2">
                  <c:v>4.7368421052631574E-2</c:v>
                </c:pt>
                <c:pt idx="3">
                  <c:v>0.24736842105263157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1E-48E3-9FEE-813B3CA40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631FF4C-4DEF-418A-88EF-0A27666FBF1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C34F97F-47A4-47C9-85E3-34EC6842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48DA74B-DA0E-4BF4-969A-24E7F94C90D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66A863B-8191-4A6F-8B44-A413098B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5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863B-8191-4A6F-8B44-A413098BB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ubrania, w pomieszczeniu, meble&#10;&#10;Opis wygenerowany automatycznie">
            <a:extLst>
              <a:ext uri="{FF2B5EF4-FFF2-40B4-BE49-F238E27FC236}">
                <a16:creationId xmlns:a16="http://schemas.microsoft.com/office/drawing/2014/main" id="{D8AAC050-2CE0-3BD6-DE7D-C565B0D35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1999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" y="-5559"/>
            <a:ext cx="12192000" cy="6858000"/>
          </a:xfrm>
          <a:prstGeom prst="rect">
            <a:avLst/>
          </a:prstGeom>
          <a:gradFill>
            <a:gsLst>
              <a:gs pos="18000">
                <a:schemeClr val="accent6">
                  <a:alpha val="75000"/>
                </a:schemeClr>
              </a:gs>
              <a:gs pos="100000">
                <a:schemeClr val="accent2">
                  <a:alpha val="65000"/>
                </a:schemeClr>
              </a:gs>
              <a:gs pos="65000">
                <a:schemeClr val="accent1">
                  <a:alpha val="7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15" y="1117176"/>
            <a:ext cx="3660371" cy="805282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838200" y="2475704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458586" y="5764155"/>
            <a:ext cx="327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spc="300">
                <a:latin typeface="Trajan Pro 3" panose="02020502050503020301" pitchFamily="18" charset="0"/>
              </a:rPr>
              <a:t>WWW.INDICATOR.PL</a:t>
            </a:r>
            <a:endParaRPr lang="en-US" sz="1400" spc="300">
              <a:latin typeface="Trajan Pro 3" panose="02020502050503020301" pitchFamily="18" charset="0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838200" y="4039264"/>
            <a:ext cx="10515600" cy="14868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ight Triangle 29"/>
          <p:cNvSpPr/>
          <p:nvPr userDrawn="1"/>
        </p:nvSpPr>
        <p:spPr>
          <a:xfrm>
            <a:off x="0" y="5823284"/>
            <a:ext cx="10161767" cy="10347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 userDrawn="1"/>
        </p:nvSpPr>
        <p:spPr>
          <a:xfrm flipH="1">
            <a:off x="4579950" y="5919537"/>
            <a:ext cx="7612048" cy="938462"/>
          </a:xfrm>
          <a:prstGeom prst="rtTriangle">
            <a:avLst/>
          </a:prstGeom>
          <a:gradFill>
            <a:gsLst>
              <a:gs pos="18000">
                <a:schemeClr val="accent6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  <a:gs pos="65000">
                <a:schemeClr val="accent1">
                  <a:alpha val="8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18000">
                <a:schemeClr val="accent6">
                  <a:alpha val="75000"/>
                </a:schemeClr>
              </a:gs>
              <a:gs pos="100000">
                <a:schemeClr val="accent2">
                  <a:alpha val="65000"/>
                </a:schemeClr>
              </a:gs>
              <a:gs pos="65000">
                <a:schemeClr val="accent1">
                  <a:alpha val="7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3"/>
          <p:cNvSpPr>
            <a:spLocks noGrp="1"/>
          </p:cNvSpPr>
          <p:nvPr>
            <p:ph type="title"/>
          </p:nvPr>
        </p:nvSpPr>
        <p:spPr>
          <a:xfrm>
            <a:off x="838198" y="2873054"/>
            <a:ext cx="10515600" cy="1325563"/>
          </a:xfrm>
        </p:spPr>
        <p:txBody>
          <a:bodyPr>
            <a:normAutofit/>
          </a:bodyPr>
          <a:lstStyle>
            <a:lvl1pPr algn="ctr">
              <a:defRPr sz="3800">
                <a:solidFill>
                  <a:schemeClr val="bg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ight Triangle 8"/>
          <p:cNvSpPr/>
          <p:nvPr userDrawn="1"/>
        </p:nvSpPr>
        <p:spPr>
          <a:xfrm>
            <a:off x="0" y="5823284"/>
            <a:ext cx="10161767" cy="10347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4579950" y="5919537"/>
            <a:ext cx="7612048" cy="938462"/>
          </a:xfrm>
          <a:prstGeom prst="rtTriangle">
            <a:avLst/>
          </a:prstGeom>
          <a:gradFill>
            <a:gsLst>
              <a:gs pos="18000">
                <a:schemeClr val="accent6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  <a:gs pos="65000">
                <a:schemeClr val="accent1">
                  <a:alpha val="8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24950" y="63026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6CBAD8-B9EC-4B32-9968-077E2357E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978568"/>
            <a:ext cx="10515600" cy="526280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20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2pPr>
            <a:lvl3pPr marL="914400" indent="0">
              <a:buNone/>
              <a:defRPr sz="18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 marL="1371600" indent="0">
              <a:buNone/>
              <a:defRPr sz="16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  <a:lvl5pPr marL="1828800" indent="0">
              <a:buNone/>
              <a:defRPr sz="16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/>
              <a:t>Click to edit Master text style</a:t>
            </a:r>
            <a:r>
              <a:rPr lang="pl-PL"/>
              <a:t>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868" y="454431"/>
            <a:ext cx="1620982" cy="356616"/>
          </a:xfrm>
          <a:prstGeom prst="rect">
            <a:avLst/>
          </a:prstGeom>
        </p:spPr>
      </p:pic>
      <p:sp>
        <p:nvSpPr>
          <p:cNvPr id="1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24950" y="630260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CBAD8-B9EC-4B32-9968-077E2357ED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033BB3-0A9F-5592-59C8-9425C51C0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601"/>
            <a:ext cx="2458732" cy="55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2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b="7805"/>
          <a:stretch/>
        </p:blipFill>
        <p:spPr>
          <a:xfrm>
            <a:off x="0" y="1319"/>
            <a:ext cx="12187312" cy="685536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4688" y="1319"/>
            <a:ext cx="12192000" cy="6858000"/>
          </a:xfrm>
          <a:prstGeom prst="rect">
            <a:avLst/>
          </a:prstGeom>
          <a:gradFill>
            <a:gsLst>
              <a:gs pos="18000">
                <a:schemeClr val="accent6">
                  <a:alpha val="75000"/>
                </a:schemeClr>
              </a:gs>
              <a:gs pos="100000">
                <a:schemeClr val="accent2">
                  <a:alpha val="65000"/>
                </a:schemeClr>
              </a:gs>
              <a:gs pos="65000">
                <a:schemeClr val="accent1">
                  <a:alpha val="7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74" y="936469"/>
            <a:ext cx="2739849" cy="602767"/>
          </a:xfrm>
          <a:prstGeom prst="rect">
            <a:avLst/>
          </a:prstGeom>
        </p:spPr>
      </p:pic>
      <p:sp>
        <p:nvSpPr>
          <p:cNvPr id="8" name="Title 23"/>
          <p:cNvSpPr>
            <a:spLocks noGrp="1"/>
          </p:cNvSpPr>
          <p:nvPr>
            <p:ph type="title"/>
          </p:nvPr>
        </p:nvSpPr>
        <p:spPr>
          <a:xfrm>
            <a:off x="838197" y="2103437"/>
            <a:ext cx="10515600" cy="773113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9" name="Right Triangle 8"/>
          <p:cNvSpPr/>
          <p:nvPr userDrawn="1"/>
        </p:nvSpPr>
        <p:spPr>
          <a:xfrm>
            <a:off x="0" y="5823284"/>
            <a:ext cx="10161767" cy="10347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4579950" y="5919537"/>
            <a:ext cx="7612048" cy="938462"/>
          </a:xfrm>
          <a:prstGeom prst="rtTriangle">
            <a:avLst/>
          </a:prstGeom>
          <a:gradFill>
            <a:gsLst>
              <a:gs pos="18000">
                <a:schemeClr val="accent6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  <a:gs pos="65000">
                <a:schemeClr val="accent1">
                  <a:alpha val="8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458586" y="5764155"/>
            <a:ext cx="327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spc="300">
                <a:latin typeface="Trajan Pro 3" panose="02020502050503020301" pitchFamily="18" charset="0"/>
              </a:rPr>
              <a:t>WWW.INDICATOR.PL</a:t>
            </a:r>
            <a:endParaRPr lang="en-US" sz="1400" spc="300">
              <a:latin typeface="Trajan Pro 3" panose="02020502050503020301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2935678"/>
            <a:ext cx="10515600" cy="330569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20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2pPr>
            <a:lvl3pPr marL="914400" indent="0">
              <a:buNone/>
              <a:defRPr sz="18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 marL="1371600" indent="0">
              <a:buNone/>
              <a:defRPr sz="16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  <a:lvl5pPr marL="1828800" indent="0">
              <a:buNone/>
              <a:defRPr sz="160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/>
              <a:t>Click to edit Master text style</a:t>
            </a:r>
            <a:r>
              <a:rPr lang="pl-PL"/>
              <a:t>s</a:t>
            </a: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24950" y="63026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6CBAD8-B9EC-4B32-9968-077E2357E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BAD8-B9EC-4B32-9968-077E235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4" r:id="rId3"/>
    <p:sldLayoutId id="214748366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4305"/>
            <a:ext cx="10515600" cy="1621699"/>
          </a:xfrm>
        </p:spPr>
        <p:txBody>
          <a:bodyPr>
            <a:normAutofit fontScale="90000"/>
          </a:bodyPr>
          <a:lstStyle/>
          <a:p>
            <a:r>
              <a:rPr lang="pl-PL" b="1">
                <a:latin typeface="Aptos" panose="020B0004020202020204" pitchFamily="34" charset="0"/>
              </a:rPr>
              <a:t>Żywienie dziecka przez gastrostomię odżywczą</a:t>
            </a:r>
            <a:br>
              <a:rPr lang="en-US" b="1">
                <a:latin typeface="Aptos" panose="020B0004020202020204" pitchFamily="34" charset="0"/>
              </a:rPr>
            </a:br>
            <a:r>
              <a:rPr lang="pl-PL" sz="3100" b="1">
                <a:latin typeface="Aptos" panose="020B0004020202020204" pitchFamily="34" charset="0"/>
              </a:rPr>
              <a:t>Raport z badania</a:t>
            </a:r>
            <a:endParaRPr lang="en-US" sz="3100" b="1">
              <a:latin typeface="Aptos" panose="020B00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141841"/>
            <a:ext cx="10515600" cy="424070"/>
          </a:xfrm>
        </p:spPr>
        <p:txBody>
          <a:bodyPr/>
          <a:lstStyle/>
          <a:p>
            <a:r>
              <a:rPr lang="pl-PL" b="1">
                <a:latin typeface="Aptos" panose="020B0004020202020204" pitchFamily="34" charset="0"/>
              </a:rPr>
              <a:t>Czerwiec</a:t>
            </a:r>
            <a:r>
              <a:rPr lang="en-US" b="1">
                <a:latin typeface="Aptos" panose="020B0004020202020204" pitchFamily="34" charset="0"/>
              </a:rPr>
              <a:t> 202</a:t>
            </a:r>
            <a:r>
              <a:rPr lang="pl-PL" b="1">
                <a:latin typeface="Aptos" panose="020B0004020202020204" pitchFamily="34" charset="0"/>
              </a:rPr>
              <a:t>4</a:t>
            </a:r>
            <a:endParaRPr lang="en-US" b="1">
              <a:latin typeface="Aptos" panose="020B00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8004B0-FF45-60E0-FC09-D3D3818C7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2" y="4165049"/>
            <a:ext cx="3841486" cy="8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8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4006E-B71C-1661-ECE9-B80FAFBF6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DF47636-1839-A0E4-E528-12B27E78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6A67A4-5668-31C2-94A1-78934F87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Powody założenia gastrostomii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4D525B-DAB7-3EAC-C068-B875FF119773}"/>
              </a:ext>
            </a:extLst>
          </p:cNvPr>
          <p:cNvSpPr txBox="1"/>
          <p:nvPr/>
        </p:nvSpPr>
        <p:spPr>
          <a:xfrm>
            <a:off x="622855" y="1584655"/>
            <a:ext cx="11020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Q2. Jaki był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powód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założenia gastrostomii? Proszę zaznaczyć wszystkie odpowiedzi dotyczące dziecka i/lub wpisać własną.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CB2C166-8B40-4A20-6A6B-38925B039296}"/>
              </a:ext>
            </a:extLst>
          </p:cNvPr>
          <p:cNvSpPr txBox="1"/>
          <p:nvPr/>
        </p:nvSpPr>
        <p:spPr>
          <a:xfrm>
            <a:off x="506894" y="863279"/>
            <a:ext cx="1088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Głównym powodem założenia gastrostomii były zaburzenia połykania (71%). Ponad połowa rodziców (56%) wskazała też fakt, że dziecko nie przybierało na wadze, połowa – wydłużony czas posiłków.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C74AE50-5112-E1A3-AC03-51B823262D00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BCF64A4E-C7D6-1DCB-54D7-BF1665F741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418551"/>
              </p:ext>
            </p:extLst>
          </p:nvPr>
        </p:nvGraphicFramePr>
        <p:xfrm>
          <a:off x="609603" y="1987421"/>
          <a:ext cx="8310461" cy="376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7D692A61-42F8-00BD-DEF6-6B4AB230249E}"/>
              </a:ext>
            </a:extLst>
          </p:cNvPr>
          <p:cNvSpPr txBox="1"/>
          <p:nvPr/>
        </p:nvSpPr>
        <p:spPr>
          <a:xfrm>
            <a:off x="8724122" y="2715208"/>
            <a:ext cx="291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ptos" panose="020B0004020202020204" pitchFamily="34" charset="0"/>
              </a:rPr>
              <a:t>Inne metody, które się nie sprawdziły</a:t>
            </a:r>
            <a:r>
              <a:rPr lang="pl-PL" sz="1200" dirty="0">
                <a:latin typeface="Aptos" panose="020B0004020202020204" pitchFamily="34" charset="0"/>
              </a:rPr>
              <a:t>:</a:t>
            </a:r>
          </a:p>
          <a:p>
            <a:r>
              <a:rPr lang="pl-PL" sz="1200" dirty="0">
                <a:latin typeface="Aptos" panose="020B0004020202020204" pitchFamily="34" charset="0"/>
              </a:rPr>
              <a:t>Sonda nosowo-żołądkowa</a:t>
            </a:r>
          </a:p>
          <a:p>
            <a:r>
              <a:rPr lang="pl-PL" sz="1200" dirty="0">
                <a:latin typeface="Aptos" panose="020B0004020202020204" pitchFamily="34" charset="0"/>
              </a:rPr>
              <a:t>Żywienie pozajelitowe (dożylne)</a:t>
            </a:r>
          </a:p>
          <a:p>
            <a:endParaRPr lang="pl-PL" sz="1200" dirty="0">
              <a:latin typeface="Aptos" panose="020B0004020202020204" pitchFamily="34" charset="0"/>
            </a:endParaRPr>
          </a:p>
          <a:p>
            <a:r>
              <a:rPr lang="pl-PL" sz="1200" b="1" dirty="0">
                <a:latin typeface="Aptos" panose="020B0004020202020204" pitchFamily="34" charset="0"/>
              </a:rPr>
              <a:t>Pogorszenie wyników – jakich?:</a:t>
            </a:r>
          </a:p>
          <a:p>
            <a:r>
              <a:rPr lang="pl-PL" sz="1200" dirty="0">
                <a:latin typeface="Aptos" panose="020B0004020202020204" pitchFamily="34" charset="0"/>
              </a:rPr>
              <a:t>Żelazo – anemia</a:t>
            </a:r>
          </a:p>
          <a:p>
            <a:r>
              <a:rPr lang="pl-PL" sz="1200" dirty="0">
                <a:latin typeface="Aptos" panose="020B0004020202020204" pitchFamily="34" charset="0"/>
              </a:rPr>
              <a:t>Białko</a:t>
            </a:r>
          </a:p>
          <a:p>
            <a:r>
              <a:rPr lang="pl-PL" sz="1200" dirty="0">
                <a:latin typeface="Aptos" panose="020B0004020202020204" pitchFamily="34" charset="0"/>
              </a:rPr>
              <a:t>Ogólna morfologia</a:t>
            </a:r>
          </a:p>
          <a:p>
            <a:endParaRPr lang="pl-PL" sz="1200" dirty="0">
              <a:latin typeface="Aptos" panose="020B0004020202020204" pitchFamily="34" charset="0"/>
            </a:endParaRPr>
          </a:p>
          <a:p>
            <a:r>
              <a:rPr lang="pl-PL" sz="1200" b="1" dirty="0">
                <a:latin typeface="Aptos" panose="020B0004020202020204" pitchFamily="34" charset="0"/>
              </a:rPr>
              <a:t>Inne powody:</a:t>
            </a:r>
          </a:p>
          <a:p>
            <a:r>
              <a:rPr lang="pl-PL" sz="1200" dirty="0">
                <a:latin typeface="Aptos" panose="020B0004020202020204" pitchFamily="34" charset="0"/>
              </a:rPr>
              <a:t>Zwiększone zapotrzebowanie kaloryczne (np. w związku z padaczką)</a:t>
            </a:r>
          </a:p>
          <a:p>
            <a:r>
              <a:rPr lang="pl-PL" sz="1200" dirty="0">
                <a:latin typeface="Aptos" panose="020B0004020202020204" pitchFamily="34" charset="0"/>
              </a:rPr>
              <a:t>Brak odruchu ssania</a:t>
            </a:r>
          </a:p>
          <a:p>
            <a:r>
              <a:rPr lang="pl-PL" sz="1200" dirty="0">
                <a:latin typeface="Aptos" panose="020B0004020202020204" pitchFamily="34" charset="0"/>
              </a:rPr>
              <a:t>Tracheotomia</a:t>
            </a:r>
          </a:p>
          <a:p>
            <a:r>
              <a:rPr lang="pl-PL" sz="1200" dirty="0">
                <a:latin typeface="Aptos" panose="020B0004020202020204" pitchFamily="34" charset="0"/>
              </a:rPr>
              <a:t>Śpiączka</a:t>
            </a:r>
          </a:p>
          <a:p>
            <a:r>
              <a:rPr lang="pl-PL" sz="1200" dirty="0">
                <a:latin typeface="Aptos" panose="020B0004020202020204" pitchFamily="34" charset="0"/>
              </a:rPr>
              <a:t>Ogólne pogorszenie stanu zdrowia</a:t>
            </a:r>
          </a:p>
        </p:txBody>
      </p:sp>
    </p:spTree>
    <p:extLst>
      <p:ext uri="{BB962C8B-B14F-4D97-AF65-F5344CB8AC3E}">
        <p14:creationId xmlns:p14="http://schemas.microsoft.com/office/powerpoint/2010/main" val="189383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16AAA-5A28-BDDA-D62E-D9458FAC5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19AB801-A26E-331E-9F60-CD0B5235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7FC3559-F9D2-9F53-9908-BCC9E2B3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Powody założenia gastrostomii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F0BC6C4-F6A2-2EDB-6B1E-7AC1A00C1AC3}"/>
              </a:ext>
            </a:extLst>
          </p:cNvPr>
          <p:cNvSpPr txBox="1"/>
          <p:nvPr/>
        </p:nvSpPr>
        <p:spPr>
          <a:xfrm>
            <a:off x="622855" y="1799260"/>
            <a:ext cx="11020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Q2. Jaki był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powód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założenia gastrostomii? Proszę zaznaczyć wszystkie odpowiedzi dotyczące dziecka i/lub wpisać własną.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75FBB18-B1B8-DD7E-6B3C-D8243789589C}"/>
              </a:ext>
            </a:extLst>
          </p:cNvPr>
          <p:cNvSpPr txBox="1"/>
          <p:nvPr/>
        </p:nvSpPr>
        <p:spPr>
          <a:xfrm>
            <a:off x="506894" y="863279"/>
            <a:ext cx="10885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Utrata masy ciała była częściej wskazywana przez opiekunów dzieci w wieku 7-10 lat niż w przypadku najmłodszych. Wydłużony czas posiłków pojawiał się częściej w przypadku innych chorób neurologicznych częściej niż innych dolegliwości, a także w przypadku dzieci w wieku 7-10 i 11-15 częściej niż najmłodszych. Nawracające zachłystowe zapalenie płuc częściej dotyczy dziecięcego porażenia mózgowego niż innych dolegliwości.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E1AB09-4ECE-761E-633D-C4E6B3569BC4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1A753AE-D15E-664A-90EA-33D1761C4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03175"/>
              </p:ext>
            </p:extLst>
          </p:nvPr>
        </p:nvGraphicFramePr>
        <p:xfrm>
          <a:off x="357809" y="2111969"/>
          <a:ext cx="11476385" cy="404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656">
                  <a:extLst>
                    <a:ext uri="{9D8B030D-6E8A-4147-A177-3AD203B41FA5}">
                      <a16:colId xmlns:a16="http://schemas.microsoft.com/office/drawing/2014/main" val="980013505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251003133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84897074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4118721372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678006304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3491358307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356177943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300159437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05850631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696242762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4271790166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083433555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3387727696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730542888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640272286"/>
                    </a:ext>
                  </a:extLst>
                </a:gridCol>
                <a:gridCol w="486201">
                  <a:extLst>
                    <a:ext uri="{9D8B030D-6E8A-4147-A177-3AD203B41FA5}">
                      <a16:colId xmlns:a16="http://schemas.microsoft.com/office/drawing/2014/main" val="2336661968"/>
                    </a:ext>
                  </a:extLst>
                </a:gridCol>
              </a:tblGrid>
              <a:tr h="171494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900" b="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9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Dolegliwości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Wiek dziecka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Czas żywienia gastrostomią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442372"/>
                  </a:ext>
                </a:extLst>
              </a:tr>
              <a:tr h="9918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Total</a:t>
                      </a:r>
                      <a:endParaRPr lang="pl-PL" sz="1000" b="0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Choroba neurologi</a:t>
                      </a:r>
                    </a:p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czna – dziecięce porażenie mózgowe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Inna choroba neurologi</a:t>
                      </a:r>
                    </a:p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czna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Inne - w tym urazy i oparzenia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0-3 lata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4-6 lat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7-10 lat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11-15 lat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15-19 lat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Do 12 miesięcy (poniżej roku)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13-24 miesiące (od 1 do 2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25-36 miesięcy (od 2 do 3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37-48 miesięcy (od 3 do 4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49-76 miesięcy (od 4 do 6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Pow. 76 miesię</a:t>
                      </a:r>
                    </a:p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cy (6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719141572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D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D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F</a:t>
                      </a: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809585023"/>
                  </a:ext>
                </a:extLst>
              </a:tr>
              <a:tr h="302757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Zaburzenia połykania np. krztuszenie się podczas posiłku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355771900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Dziecko nie przybierało lub traciło na masie ciała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56%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59%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57%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70% A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989063036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Wydłużony czas posiłków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50%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53%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58% C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64% A, B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58% A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47%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616763090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Niedożywienie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47%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51%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52% A</a:t>
                      </a:r>
                      <a:endParaRPr lang="pl-PL" sz="1000" b="1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58% A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47%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47%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822097656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Mimo możliwej podaży pokarmu drogą doustną dziecko spożywało zbyt małe ilości posiłków w porównaniu do jego potrzeb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46%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3948163927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Problemy z motoryką warg i języka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34%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37%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37% E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48% E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37% E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33% E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616270414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Nawracające zachłystowe zapalenie płuc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36% C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23%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27%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093796276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Osłabienie, brak sił (np. na rehabilitację)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21%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33% A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37%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22%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439065153"/>
                  </a:ext>
                </a:extLst>
              </a:tr>
              <a:tr h="302757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Inne metody wsparcia żywieniowego nie sprawdziły się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11%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7%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16% A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1763520848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Pogorszenie wyników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6%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3902052510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1" u="none" strike="noStrike" dirty="0">
                          <a:effectLst/>
                          <a:latin typeface="Aptos" panose="020B0004020202020204" pitchFamily="34" charset="0"/>
                        </a:rPr>
                        <a:t>Inne</a:t>
                      </a:r>
                      <a:endParaRPr lang="pl-PL" sz="9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14%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17%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27% A, B</a:t>
                      </a:r>
                      <a:endParaRPr lang="pl-PL" sz="10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25%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16%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14%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19%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18%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20%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1587252362"/>
                  </a:ext>
                </a:extLst>
              </a:tr>
              <a:tr h="171494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N=</a:t>
                      </a:r>
                      <a:endParaRPr lang="pl-PL" sz="1000" b="0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380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147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159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171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65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89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102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65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59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40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55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84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418175966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423A0758-0C5D-E5AC-578C-3A052E3846C0}"/>
              </a:ext>
            </a:extLst>
          </p:cNvPr>
          <p:cNvSpPr txBox="1"/>
          <p:nvPr/>
        </p:nvSpPr>
        <p:spPr>
          <a:xfrm>
            <a:off x="8406882" y="6074228"/>
            <a:ext cx="3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ptos" panose="020B0004020202020204" pitchFamily="34" charset="0"/>
              </a:rPr>
              <a:t>A, B, C, D, E, F – różnice istotne statystycznie między grupami</a:t>
            </a:r>
          </a:p>
        </p:txBody>
      </p:sp>
    </p:spTree>
    <p:extLst>
      <p:ext uri="{BB962C8B-B14F-4D97-AF65-F5344CB8AC3E}">
        <p14:creationId xmlns:p14="http://schemas.microsoft.com/office/powerpoint/2010/main" val="279806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56CED-5C37-C8C8-CE63-4BC74E4C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7256D0-9479-455A-4343-4B621440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F6DACDD-792E-AF36-407D-657037ECD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Karmienie przez sondę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B4C1B2-85BC-34A3-40C8-034D1F7D9892}"/>
              </a:ext>
            </a:extLst>
          </p:cNvPr>
          <p:cNvSpPr txBox="1"/>
          <p:nvPr/>
        </p:nvSpPr>
        <p:spPr>
          <a:xfrm>
            <a:off x="622855" y="1584655"/>
            <a:ext cx="11020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Q3. Czy dziecko wcześniej było żywione przez sondę?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A0572CC-2712-F99F-F034-F3213F034223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61% dzieci było wcześniej karmionych przez sondę, przy czym 39% stale. Stałe karmienie przez sondę dotyczyło częściej innych dolegliwości niż chorób neurologicznych oraz dzieci młodszych (do 6 lat) niż starszych. Dzieci, które nigdy nie były karmione sondą to te starsze (powyżej 6 roku życia) oraz z dziecięcym porażeniem mózgowym.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8229B61-BAE7-E3C6-D709-9268F9E3ED82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B0BCBBD-81B6-3A76-154E-6BBF3B2C2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090615"/>
              </p:ext>
            </p:extLst>
          </p:nvPr>
        </p:nvGraphicFramePr>
        <p:xfrm>
          <a:off x="506893" y="2045254"/>
          <a:ext cx="10363269" cy="15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7526B0F-916E-E888-C85C-80E1EC852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50736"/>
              </p:ext>
            </p:extLst>
          </p:nvPr>
        </p:nvGraphicFramePr>
        <p:xfrm>
          <a:off x="394666" y="3486637"/>
          <a:ext cx="11476385" cy="2556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656">
                  <a:extLst>
                    <a:ext uri="{9D8B030D-6E8A-4147-A177-3AD203B41FA5}">
                      <a16:colId xmlns:a16="http://schemas.microsoft.com/office/drawing/2014/main" val="1672956725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2621898776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988660717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066801259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2748853871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283055673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274742954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529410602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3308702515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2417694003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3467381049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3655919923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3602199174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466259448"/>
                    </a:ext>
                  </a:extLst>
                </a:gridCol>
                <a:gridCol w="607752">
                  <a:extLst>
                    <a:ext uri="{9D8B030D-6E8A-4147-A177-3AD203B41FA5}">
                      <a16:colId xmlns:a16="http://schemas.microsoft.com/office/drawing/2014/main" val="135332613"/>
                    </a:ext>
                  </a:extLst>
                </a:gridCol>
                <a:gridCol w="486201">
                  <a:extLst>
                    <a:ext uri="{9D8B030D-6E8A-4147-A177-3AD203B41FA5}">
                      <a16:colId xmlns:a16="http://schemas.microsoft.com/office/drawing/2014/main" val="280968981"/>
                    </a:ext>
                  </a:extLst>
                </a:gridCol>
              </a:tblGrid>
              <a:tr h="32318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900" b="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9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>
                  <a:txBody>
                    <a:bodyPr/>
                    <a:lstStyle/>
                    <a:p>
                      <a:endParaRPr lang="pl-PL" b="0"/>
                    </a:p>
                  </a:txBody>
                  <a:tcPr marL="6888" marR="6888" marT="688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Dolegliwości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Wiek dziecka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Czas żywienia gastrostomią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32830"/>
                  </a:ext>
                </a:extLst>
              </a:tr>
              <a:tr h="10588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Total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Choroba neurologi</a:t>
                      </a:r>
                    </a:p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czna – dziecięce porażenie mózgowe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Inna choroba </a:t>
                      </a:r>
                      <a:r>
                        <a:rPr lang="pl-PL" sz="1000" b="1" u="none" strike="noStrike" err="1">
                          <a:effectLst/>
                          <a:latin typeface="Aptos" panose="020B0004020202020204" pitchFamily="34" charset="0"/>
                        </a:rPr>
                        <a:t>neurologi</a:t>
                      </a:r>
                      <a:endParaRPr lang="pl-PL" sz="1000" b="1" u="none" strike="noStrike"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 fontAlgn="b"/>
                      <a:r>
                        <a:rPr lang="pl-PL" sz="1000" b="1" u="none" strike="noStrike" err="1">
                          <a:effectLst/>
                          <a:latin typeface="Aptos" panose="020B0004020202020204" pitchFamily="34" charset="0"/>
                        </a:rPr>
                        <a:t>czna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Inne - w tym urazy i oparzenia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0-3 lata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4-6 lat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7-10 lat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11-15 lat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15-19 lat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Do 12 miesięcy (poniżej roku)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13-24 miesiące (od 1 do 2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25-36 miesięcy (od 2 do 3 lat)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Aptos" panose="020B0004020202020204" pitchFamily="34" charset="0"/>
                        </a:rPr>
                        <a:t>37-48 miesięcy (od 3 do 4 lat)</a:t>
                      </a:r>
                      <a:endParaRPr lang="pl-PL" sz="10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49-76 miesięcy (od 4 do 6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Pow. 76 miesię</a:t>
                      </a:r>
                    </a:p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cy (6 lat)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87603173"/>
                  </a:ext>
                </a:extLst>
              </a:tr>
              <a:tr h="183067">
                <a:tc>
                  <a:txBody>
                    <a:bodyPr/>
                    <a:lstStyle/>
                    <a:p>
                      <a:pPr algn="l" fontAlgn="t"/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D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D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F</a:t>
                      </a: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3357791804"/>
                  </a:ext>
                </a:extLst>
              </a:tr>
              <a:tr h="29671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Tak, sporadycznie dokarmiane przez sondę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9976339"/>
                  </a:ext>
                </a:extLst>
              </a:tr>
              <a:tr h="29671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1" i="0" u="none" strike="noStrike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Tak, stale karmione przez sondę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47% A,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72% </a:t>
                      </a:r>
                      <a:b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C, D, 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61% </a:t>
                      </a:r>
                    </a:p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C, D, 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5935891"/>
                  </a:ext>
                </a:extLst>
              </a:tr>
              <a:tr h="183907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Nie, nigdy nie było karmione sondą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46% 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51% A,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50% A,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54% A,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4980439"/>
                  </a:ext>
                </a:extLst>
              </a:tr>
              <a:tr h="18306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N=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380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147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159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171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65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89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102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65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77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59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40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55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84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076920172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898A7F-5B3A-FA5B-AE63-860A522FD766}"/>
              </a:ext>
            </a:extLst>
          </p:cNvPr>
          <p:cNvSpPr txBox="1"/>
          <p:nvPr/>
        </p:nvSpPr>
        <p:spPr>
          <a:xfrm>
            <a:off x="8406882" y="6074228"/>
            <a:ext cx="3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>
                <a:latin typeface="Aptos" panose="020B0004020202020204" pitchFamily="34" charset="0"/>
              </a:rPr>
              <a:t>A, B, C, D, E, F – różnice istotne statystycznie między grupami</a:t>
            </a:r>
          </a:p>
        </p:txBody>
      </p:sp>
      <p:sp>
        <p:nvSpPr>
          <p:cNvPr id="2" name="Nawias klamrowy otwierający 1">
            <a:extLst>
              <a:ext uri="{FF2B5EF4-FFF2-40B4-BE49-F238E27FC236}">
                <a16:creationId xmlns:a16="http://schemas.microsoft.com/office/drawing/2014/main" id="{7E325CF4-A74C-B419-E91D-9B5CADD282DB}"/>
              </a:ext>
            </a:extLst>
          </p:cNvPr>
          <p:cNvSpPr/>
          <p:nvPr/>
        </p:nvSpPr>
        <p:spPr>
          <a:xfrm rot="5400000">
            <a:off x="3622100" y="-792660"/>
            <a:ext cx="271283" cy="6041491"/>
          </a:xfrm>
          <a:prstGeom prst="leftBrace">
            <a:avLst>
              <a:gd name="adj1" fmla="val 6357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BF02EA3-302C-1A1D-55CB-CA5161425E1C}"/>
              </a:ext>
            </a:extLst>
          </p:cNvPr>
          <p:cNvSpPr txBox="1"/>
          <p:nvPr/>
        </p:nvSpPr>
        <p:spPr>
          <a:xfrm>
            <a:off x="3500284" y="1858442"/>
            <a:ext cx="1559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Aptos" panose="020B0004020202020204" pitchFamily="34" charset="0"/>
              </a:rPr>
              <a:t>61%</a:t>
            </a:r>
            <a:r>
              <a:rPr lang="en-US" sz="1200" b="1" dirty="0">
                <a:latin typeface="Aptos" panose="020B0004020202020204" pitchFamily="34" charset="0"/>
              </a:rPr>
              <a:t> TAK</a:t>
            </a:r>
            <a:endParaRPr lang="pl-PL" sz="12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7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B71DB-C0BB-F9C8-1302-58D49081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4883C55-DE7A-50ED-5F01-F47BE21A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0BC5A30-6CF4-07C6-046E-D85D67FB3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Interwencja specjalisty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1711905-56DB-C88C-E786-D759B3C91B26}"/>
              </a:ext>
            </a:extLst>
          </p:cNvPr>
          <p:cNvSpPr txBox="1"/>
          <p:nvPr/>
        </p:nvSpPr>
        <p:spPr>
          <a:xfrm>
            <a:off x="622855" y="1584655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Q4. Który ze  specjalistów jako pierwszy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zwrócił uwagę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problemy związane z żywieniem dziecka?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898744-A281-51AD-E5F4-2286B6F205DF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Rodzice najczęściej deklarują, że to lekarz gastroenterolog zwrócił uwagę na problemy z żywieniem dziecka (25%) oraz zalecił założenie sondy lub gastrostomii (34%). Kolejni specjaliści to lekarz neurolog (zwrócił uwagę – 21%, zalecił – 18%), lekarz POZ/ pediatra (analogicznie 20% i 12%), neonatolog (zwrócił uwagę -18%, zalecił – 17%) lub anastezjolog (zwrócił uwagę -7%, zalecił – 10%)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3B46E9-5493-3412-E17B-18FE32601361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13279BFC-CC57-2EE4-5CC6-6005CA8E3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93824"/>
              </p:ext>
            </p:extLst>
          </p:nvPr>
        </p:nvGraphicFramePr>
        <p:xfrm>
          <a:off x="609603" y="1987421"/>
          <a:ext cx="4895458" cy="304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FF5E27B-620A-D819-B5E6-70E28CC7D69D}"/>
              </a:ext>
            </a:extLst>
          </p:cNvPr>
          <p:cNvSpPr txBox="1"/>
          <p:nvPr/>
        </p:nvSpPr>
        <p:spPr>
          <a:xfrm>
            <a:off x="6215000" y="1587764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Q5. Kto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zalecił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założenie dziecku dostępu do przewodu pokarmowego typu sonda lub gastrostomia? </a:t>
            </a:r>
          </a:p>
        </p:txBody>
      </p:sp>
      <p:graphicFrame>
        <p:nvGraphicFramePr>
          <p:cNvPr id="10" name="Content Placeholder 17">
            <a:extLst>
              <a:ext uri="{FF2B5EF4-FFF2-40B4-BE49-F238E27FC236}">
                <a16:creationId xmlns:a16="http://schemas.microsoft.com/office/drawing/2014/main" id="{A7848D61-6639-35A5-C7C3-DA848EAAF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551884"/>
              </p:ext>
            </p:extLst>
          </p:nvPr>
        </p:nvGraphicFramePr>
        <p:xfrm>
          <a:off x="6201748" y="1990530"/>
          <a:ext cx="4895458" cy="304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2B0EED-E883-24BA-538A-17D881DE4709}"/>
              </a:ext>
            </a:extLst>
          </p:cNvPr>
          <p:cNvSpPr txBox="1"/>
          <p:nvPr/>
        </p:nvSpPr>
        <p:spPr>
          <a:xfrm>
            <a:off x="3051112" y="5028279"/>
            <a:ext cx="291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highlight>
                  <a:srgbClr val="FFFF00"/>
                </a:highlight>
                <a:latin typeface="Aptos" panose="020B0004020202020204" pitchFamily="34" charset="0"/>
              </a:rPr>
              <a:t>Ktoś inny:</a:t>
            </a:r>
            <a:endParaRPr lang="pl-PL" sz="1200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r>
              <a:rPr lang="pl-PL" sz="1200" b="1" dirty="0">
                <a:highlight>
                  <a:srgbClr val="FFFF00"/>
                </a:highlight>
                <a:latin typeface="Aptos" panose="020B0004020202020204" pitchFamily="34" charset="0"/>
              </a:rPr>
              <a:t>Neonatolog – 18%</a:t>
            </a:r>
          </a:p>
          <a:p>
            <a:r>
              <a:rPr lang="pl-PL" sz="1200" b="1" dirty="0">
                <a:highlight>
                  <a:srgbClr val="FFFF00"/>
                </a:highlight>
                <a:latin typeface="Aptos" panose="020B0004020202020204" pitchFamily="34" charset="0"/>
              </a:rPr>
              <a:t>Anestezjolog – 7%</a:t>
            </a:r>
          </a:p>
          <a:p>
            <a:r>
              <a:rPr lang="pl-PL" sz="1200" dirty="0">
                <a:latin typeface="Aptos" panose="020B0004020202020204" pitchFamily="34" charset="0"/>
              </a:rPr>
              <a:t>Lekarz w hospicjum – 6%</a:t>
            </a:r>
          </a:p>
          <a:p>
            <a:r>
              <a:rPr lang="pl-PL" sz="1200" dirty="0">
                <a:latin typeface="Aptos" panose="020B0004020202020204" pitchFamily="34" charset="0"/>
              </a:rPr>
              <a:t>Znajomi, rodzina, sami rodzice – 5%</a:t>
            </a:r>
          </a:p>
          <a:p>
            <a:endParaRPr lang="pl-PL" sz="1200" dirty="0">
              <a:latin typeface="Aptos" panose="020B00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DC029B1-A3C2-E06B-2EAD-A2ABE2D2E140}"/>
              </a:ext>
            </a:extLst>
          </p:cNvPr>
          <p:cNvSpPr txBox="1"/>
          <p:nvPr/>
        </p:nvSpPr>
        <p:spPr>
          <a:xfrm>
            <a:off x="8699240" y="5031388"/>
            <a:ext cx="2918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highlight>
                  <a:srgbClr val="FFFF00"/>
                </a:highlight>
                <a:latin typeface="Aptos" panose="020B0004020202020204" pitchFamily="34" charset="0"/>
              </a:rPr>
              <a:t>Ktoś inny:</a:t>
            </a:r>
            <a:endParaRPr lang="pl-PL" sz="1200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r>
              <a:rPr lang="pl-PL" sz="1200" b="1" dirty="0">
                <a:highlight>
                  <a:srgbClr val="FFFF00"/>
                </a:highlight>
                <a:latin typeface="Aptos" panose="020B0004020202020204" pitchFamily="34" charset="0"/>
              </a:rPr>
              <a:t>Neonatolog – 17%</a:t>
            </a:r>
          </a:p>
          <a:p>
            <a:r>
              <a:rPr lang="pl-PL" sz="1200" b="1" dirty="0">
                <a:highlight>
                  <a:srgbClr val="FFFF00"/>
                </a:highlight>
                <a:latin typeface="Aptos" panose="020B0004020202020204" pitchFamily="34" charset="0"/>
              </a:rPr>
              <a:t>Anestezjolog – 10%</a:t>
            </a:r>
          </a:p>
          <a:p>
            <a:r>
              <a:rPr lang="pl-PL" sz="1200" dirty="0">
                <a:latin typeface="Aptos" panose="020B0004020202020204" pitchFamily="34" charset="0"/>
              </a:rPr>
              <a:t>Lekarz w hospicjum – 7%</a:t>
            </a:r>
          </a:p>
          <a:p>
            <a:r>
              <a:rPr lang="pl-PL" sz="1200" dirty="0">
                <a:latin typeface="Aptos" panose="020B0004020202020204" pitchFamily="34" charset="0"/>
              </a:rPr>
              <a:t>Chirurg – 6%</a:t>
            </a:r>
          </a:p>
          <a:p>
            <a:r>
              <a:rPr lang="pl-PL" sz="1200" dirty="0">
                <a:latin typeface="Aptos" panose="020B0004020202020204" pitchFamily="34" charset="0"/>
              </a:rPr>
              <a:t>Lekarz na OIOM – 5%</a:t>
            </a:r>
          </a:p>
          <a:p>
            <a:endParaRPr lang="pl-PL" sz="1200" dirty="0">
              <a:latin typeface="Aptos" panose="020B00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60690E-C42E-871D-B57A-F376704AE2EF}"/>
              </a:ext>
            </a:extLst>
          </p:cNvPr>
          <p:cNvSpPr txBox="1"/>
          <p:nvPr/>
        </p:nvSpPr>
        <p:spPr>
          <a:xfrm>
            <a:off x="357809" y="5166778"/>
            <a:ext cx="174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 wiekowymi i grupami schorzeń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34F642C-FD90-1F7D-577A-227E43AF97CF}"/>
              </a:ext>
            </a:extLst>
          </p:cNvPr>
          <p:cNvSpPr txBox="1"/>
          <p:nvPr/>
        </p:nvSpPr>
        <p:spPr>
          <a:xfrm>
            <a:off x="6649751" y="5160555"/>
            <a:ext cx="174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 wiekowymi i grupami schorzeń</a:t>
            </a:r>
            <a:endParaRPr lang="pl-PL" sz="1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8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BCF29-ABEE-3C42-ECAE-E4D3CF895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553449E-ECDB-7D7E-3F72-0AD7244B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DB2E7DD-7BEB-61D4-F4DC-29D3304B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Karmienie przed założeniem gastrostomii (1/2)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D4D26C-319F-8E6A-3CDE-FDF3BAFA8F70}"/>
              </a:ext>
            </a:extLst>
          </p:cNvPr>
          <p:cNvSpPr txBox="1"/>
          <p:nvPr/>
        </p:nvSpPr>
        <p:spPr>
          <a:xfrm>
            <a:off x="622855" y="959502"/>
            <a:ext cx="1062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Q7. Proszę krótko opisać, jak wyglądało karmienie dziecka przed założeniem gastrostomii. Jaki był jego przebieg? Jakie mają Państwo doświadczenia?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AE12414-26CF-9929-0FEE-AF2C9C378E9B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E9CCFB-D2E8-CB06-A884-4645B1B29983}"/>
              </a:ext>
            </a:extLst>
          </p:cNvPr>
          <p:cNvSpPr txBox="1"/>
          <p:nvPr/>
        </p:nvSpPr>
        <p:spPr>
          <a:xfrm>
            <a:off x="506894" y="1432448"/>
            <a:ext cx="1110038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Był karmiony pokarmem gniecionym lub miksowanym, doustnie. Gdy był większy kawałek to się zakrztusił, skończyło się szpitalem.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Całkiem normalnie, ale bardzo pomału i bardzo małe ilości czyli 10 - 12 łyżeczek i pogłębiała się niechęć do jedzenia, z racji choroby serca dziecko bardzo się męczyło.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Ciągły strach przed zachłyśnięciem. Dziecko często wymiotowało, dlatego był problem z podaniem leków. Nigdy nie było wiadomo, czy otrzymało prawidłową dawkę.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Córka nigdy nie gryzła pokarmów, krztusiła się, w sytuacji, gdy coś jej nie smakowało, zawsze pluła jedzeniem, problem stanowiła wymuszona pozycja ciała, tj. odginanie głowy.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Długi czas karmienia, ciągle krztuszenie i w konsekwencji zachłystowe zapalenie płuc. Ciągle wracaliśmy do szpitala.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Długotrwałe posiłki, przez co dziecku potem wydawało się, że jest najedzone i w efekcie ilość zjadanego pokarmu nie zawsze była wystarczająca. Wybiórczość pokarmowa przejawiająca się wrażliwością na zapachy, konsystencję.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Dziecko było od urodzenia karmione przez zgłębnik nosowo - żołądkowy. Karmienie przez sondę nie sprawiało problemów, natomiast synek często usuwał sondę. Sonda była zakładana kilkukrotnie w ciągu tygodnia.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Dziecko do ukończenia 1 r.ż. karmione wyłącznie doustnie piersią oraz pokarmami stałymi. Po drugiej operacji serca powikłania spowodowały, że dziecko przestało przełykać oraz wymiotowało z powodu porażenia przepony.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Dziecko korzystało z terapii jedzenia, które wypracowało połykanie pokarmu oraz brak płaczu przez nadwrażliwość w jamie ustnej, jednak posiłek trwał 1,5h zanim zjadło porcję (wszystko blendowane).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Dziecko od urodzenia miało problemy z ssaniem. Najprawdopodobniej ze względu na podśluzowy rozszczep podniebienia. Często ulewało nosem. Lekarze do czasu zakończenia leczenia immunologicznego odstawili próby karmienia butelką. Doświadczenia bardzo złe.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Karmienie było bardzo ciężkie, córka się zachłystywała. Ciągła zmiana butelek i smoczków. Najgorszy był czas podczas infekcji, nie jadła prawie w ogóle. To był czas bardzo stresujący dla nas jak i dla córki.</a:t>
            </a:r>
          </a:p>
          <a:p>
            <a:pPr>
              <a:spcBef>
                <a:spcPts val="600"/>
              </a:spcBef>
            </a:pPr>
            <a:endParaRPr lang="pl-PL" sz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5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3E238-9231-DA83-DDED-2A6396E6C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003119C-FE0F-85E6-016D-26BB3C8A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80ADB8E-338E-23C4-921F-79416D9C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Karmienie przed założeniem gastrostomii (2/2)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C390A6-6279-6B0E-AB51-99FD8CB9565B}"/>
              </a:ext>
            </a:extLst>
          </p:cNvPr>
          <p:cNvSpPr txBox="1"/>
          <p:nvPr/>
        </p:nvSpPr>
        <p:spPr>
          <a:xfrm>
            <a:off x="622855" y="959502"/>
            <a:ext cx="1062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Q7. Proszę krótko opisać, jak wyglądało karmienie dziecka przed założeniem gastrostomii. Jaki był jego przebieg? Jakie mają Państwo doświadczenia?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3E4E8E7-EE58-E3E4-B5BE-6CD6E40559EF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CFA4026-1A15-35C8-7369-D83715C3EB7B}"/>
              </a:ext>
            </a:extLst>
          </p:cNvPr>
          <p:cNvSpPr txBox="1"/>
          <p:nvPr/>
        </p:nvSpPr>
        <p:spPr>
          <a:xfrm>
            <a:off x="506894" y="1432448"/>
            <a:ext cx="111003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Karmienie syna to był koszmar, błaganie, zmuszanie, namawianie, wciskanie na siłę do ust, żeby cokolwiek zjadł, a jak włożył coś do ust, to przeżuwał co najmniej 5 minut,  a jak połykał, to go aż naciągało. Chwile posiłków to był płacz, złość, bunt i uciekanie.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Karmienie trwało bardzo długo, karmieniu towarzyszył ciągły strach przed zachłyśnięciem. Mieliśmy ogromny problem z podaniem leków. Córka jadła tylko pokarmy, które jej smakowały, była karmiona jednostronnie, brak urozmaicenia diety.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Karmiliśmy na siłę, a potem syn wymiotował. Miał bardzo dużą wybiórczość, chętnie jadł paluszki i kaszkę ryżową na wodzie malinową dla 4-miesięcznych dzieci. Próbowaliśmy dokarmić nutridrinkami, </a:t>
            </a:r>
            <a:r>
              <a:rPr lang="pl-PL" sz="1200" err="1">
                <a:latin typeface="Aptos" panose="020B0004020202020204" pitchFamily="34" charset="0"/>
              </a:rPr>
              <a:t>protifarem</a:t>
            </a:r>
            <a:r>
              <a:rPr lang="pl-PL" sz="1200">
                <a:latin typeface="Aptos" panose="020B0004020202020204" pitchFamily="34" charset="0"/>
              </a:rPr>
              <a:t>, </a:t>
            </a:r>
            <a:r>
              <a:rPr lang="pl-PL" sz="1200" err="1">
                <a:latin typeface="Aptos" panose="020B0004020202020204" pitchFamily="34" charset="0"/>
              </a:rPr>
              <a:t>fantomaltem</a:t>
            </a:r>
            <a:r>
              <a:rPr lang="pl-PL" sz="1200">
                <a:latin typeface="Aptos" panose="020B0004020202020204" pitchFamily="34" charset="0"/>
              </a:rPr>
              <a:t>. Syn nie tolerował </a:t>
            </a:r>
            <a:r>
              <a:rPr lang="pl-PL" sz="1200" err="1">
                <a:latin typeface="Aptos" panose="020B0004020202020204" pitchFamily="34" charset="0"/>
              </a:rPr>
              <a:t>fantomaltu</a:t>
            </a:r>
            <a:r>
              <a:rPr lang="pl-PL" sz="1200">
                <a:latin typeface="Aptos" panose="020B00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Podczas karmienia dziecko bardzo się prężyło, pluła jedzeniem, czasami był płacz oraz często się krztusiła. Karmienie było ciężkie i trwało bardzo długo.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Pomimo normalnego karmienia, z powodu zaistniałej choroby genetycznej dochodziło do nagłego spadku energii i dziecko zasypiało nawet na ponad 48 godzin + szybka hospitalizacja.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Posiłki trwały bardzo długo, dziecko nie było najedzone, z powodu płetwy krtaniowej, która uniemożliwiała mu swobodne oddychanie, denerwował się.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Przed założeniem gastrostomii, dziecko miało założoną sondę nosowo - żołądkową. Otrzymaliśmy od lekarzy informację, że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będzie lepszym rozwiązaniem, ponieważ będzie potrzebny cały czas dostęp. A sondy cały czas trzeba było pilnować, dziecko często ją usuwało.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Syn przyjmował posiłki zmiksowane, w małych ilościach łyżeczką na raz, często się krztusił. Napięcie w okolicy twarzy nie pozwalało mu przeżuwać posiłków, był coraz większy problem z połykaniem.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Z powodu ciągle zarastającej blizny w przełyku karmienie doustne było praktycznie niemożliwe. Z powodu trudności z przełykaniem córka odmówiła całkowicie jedzenia z butelki.</a:t>
            </a:r>
          </a:p>
        </p:txBody>
      </p:sp>
    </p:spTree>
    <p:extLst>
      <p:ext uri="{BB962C8B-B14F-4D97-AF65-F5344CB8AC3E}">
        <p14:creationId xmlns:p14="http://schemas.microsoft.com/office/powerpoint/2010/main" val="389811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882D1-B31C-59BD-55A5-3DFEC89D7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DD81284-B43B-3100-738F-1A9BCDB8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419563"/>
            <a:ext cx="2743200" cy="365125"/>
          </a:xfrm>
        </p:spPr>
        <p:txBody>
          <a:bodyPr/>
          <a:lstStyle/>
          <a:p>
            <a:fld id="{866CBAD8-B9EC-4B32-9968-077E2357ED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76B714B-8117-CA7D-4DFF-D8A71A50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Opinia specjalistów na temat gastrostomii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D67FE2-2694-DCBF-FD40-926DDDCD6254}"/>
              </a:ext>
            </a:extLst>
          </p:cNvPr>
          <p:cNvSpPr txBox="1"/>
          <p:nvPr/>
        </p:nvSpPr>
        <p:spPr>
          <a:xfrm>
            <a:off x="506894" y="1778423"/>
            <a:ext cx="10349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Q10/Q11/Q12. Jakie było zdanie [SPECJALISTA] na temat założenia gastrostomii u Państwa dziecka?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227002E-8550-AD1D-4B7A-E304E78C244C}"/>
              </a:ext>
            </a:extLst>
          </p:cNvPr>
          <p:cNvSpPr txBox="1"/>
          <p:nvPr/>
        </p:nvSpPr>
        <p:spPr>
          <a:xfrm>
            <a:off x="506894" y="863279"/>
            <a:ext cx="11361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Rodzice</a:t>
            </a:r>
            <a:r>
              <a:rPr lang="en-US" sz="1400" b="1" dirty="0">
                <a:latin typeface="Aptos" panose="020B0004020202020204" pitchFamily="34" charset="0"/>
              </a:rPr>
              <a:t> w </a:t>
            </a:r>
            <a:r>
              <a:rPr lang="en-US" sz="1400" b="1" dirty="0" err="1">
                <a:latin typeface="Aptos" panose="020B0004020202020204" pitchFamily="34" charset="0"/>
              </a:rPr>
              <a:t>większości</a:t>
            </a:r>
            <a:r>
              <a:rPr lang="pl-PL" sz="1400" b="1" dirty="0">
                <a:latin typeface="Aptos" panose="020B0004020202020204" pitchFamily="34" charset="0"/>
              </a:rPr>
              <a:t> deklarują, że poszczególni specjaliści </a:t>
            </a:r>
            <a:r>
              <a:rPr lang="en-US" sz="1400" b="1" dirty="0" err="1">
                <a:latin typeface="Aptos" panose="020B0004020202020204" pitchFamily="34" charset="0"/>
              </a:rPr>
              <a:t>albo</a:t>
            </a:r>
            <a:r>
              <a:rPr lang="pl-PL" sz="1400" b="1" dirty="0">
                <a:latin typeface="Aptos" panose="020B0004020202020204" pitchFamily="34" charset="0"/>
              </a:rPr>
              <a:t> zachęcali do założenia gastrostomii </a:t>
            </a:r>
            <a:r>
              <a:rPr lang="en-US" sz="1400" b="1" dirty="0" err="1">
                <a:latin typeface="Aptos" panose="020B0004020202020204" pitchFamily="34" charset="0"/>
              </a:rPr>
              <a:t>albo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nie wypowiadali się na ten temat. </a:t>
            </a:r>
            <a:r>
              <a:rPr lang="en-US" sz="1400" b="1" dirty="0" err="1">
                <a:latin typeface="Aptos" panose="020B0004020202020204" pitchFamily="34" charset="0"/>
              </a:rPr>
              <a:t>Należy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mieć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na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uwadze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że</a:t>
            </a:r>
            <a:r>
              <a:rPr lang="en-US" sz="1400" b="1" dirty="0">
                <a:latin typeface="Aptos" panose="020B0004020202020204" pitchFamily="34" charset="0"/>
              </a:rPr>
              <a:t> p</a:t>
            </a:r>
            <a:r>
              <a:rPr lang="pl-PL" sz="1400" b="1" dirty="0">
                <a:latin typeface="Aptos" panose="020B0004020202020204" pitchFamily="34" charset="0"/>
              </a:rPr>
              <a:t>sycholodzy i psychiatrzy to specjaliści </a:t>
            </a:r>
            <a:r>
              <a:rPr lang="en-US" sz="1400" b="1" dirty="0" err="1">
                <a:latin typeface="Aptos" panose="020B0004020202020204" pitchFamily="34" charset="0"/>
              </a:rPr>
              <a:t>ochrony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zdrowia, z których usług rodzice relatywnie najrzadziej korzystają – stąd relatywnie </a:t>
            </a:r>
            <a:r>
              <a:rPr lang="en-US" sz="1400" b="1" dirty="0" err="1">
                <a:latin typeface="Aptos" panose="020B0004020202020204" pitchFamily="34" charset="0"/>
              </a:rPr>
              <a:t>niskie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wskazania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na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zalecających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gastrostomię</a:t>
            </a:r>
            <a:r>
              <a:rPr lang="en-US" sz="1400" b="1" dirty="0">
                <a:latin typeface="Aptos" panose="020B0004020202020204" pitchFamily="34" charset="0"/>
              </a:rPr>
              <a:t> w </a:t>
            </a:r>
            <a:r>
              <a:rPr lang="en-US" sz="1400" b="1" dirty="0" err="1">
                <a:latin typeface="Aptos" panose="020B0004020202020204" pitchFamily="34" charset="0"/>
              </a:rPr>
              <a:t>tej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specjalizacji</a:t>
            </a:r>
            <a:r>
              <a:rPr lang="en-US" sz="1400" b="1" dirty="0">
                <a:latin typeface="Aptos" panose="020B0004020202020204" pitchFamily="34" charset="0"/>
              </a:rPr>
              <a:t>. </a:t>
            </a:r>
            <a:r>
              <a:rPr lang="en-US" sz="1400" b="1" dirty="0" err="1">
                <a:latin typeface="Aptos" panose="020B0004020202020204" pitchFamily="34" charset="0"/>
              </a:rPr>
              <a:t>Jeżeli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przyjrzymy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się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specjalistom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na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próbie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osób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którzy</a:t>
            </a:r>
            <a:r>
              <a:rPr lang="en-US" sz="1400" b="1" dirty="0">
                <a:latin typeface="Aptos" panose="020B0004020202020204" pitchFamily="34" charset="0"/>
              </a:rPr>
              <a:t> do </a:t>
            </a:r>
            <a:r>
              <a:rPr lang="en-US" sz="1400" b="1" dirty="0" err="1">
                <a:latin typeface="Aptos" panose="020B0004020202020204" pitchFamily="34" charset="0"/>
              </a:rPr>
              <a:t>nich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uczęszczają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postawy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wobec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gastrostomii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są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podobne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niezależnie</a:t>
            </a:r>
            <a:r>
              <a:rPr lang="en-US" sz="1400" b="1" dirty="0">
                <a:latin typeface="Aptos" panose="020B0004020202020204" pitchFamily="34" charset="0"/>
              </a:rPr>
              <a:t> od </a:t>
            </a:r>
            <a:r>
              <a:rPr lang="en-US" sz="1400" b="1" dirty="0" err="1">
                <a:latin typeface="Aptos" panose="020B0004020202020204" pitchFamily="34" charset="0"/>
              </a:rPr>
              <a:t>specjalziacji</a:t>
            </a:r>
            <a:r>
              <a:rPr lang="en-US" sz="1400" b="1" dirty="0">
                <a:latin typeface="Aptos" panose="020B0004020202020204" pitchFamily="34" charset="0"/>
              </a:rPr>
              <a:t>.</a:t>
            </a:r>
            <a:endParaRPr lang="pl-PL" sz="1400" b="1" dirty="0">
              <a:latin typeface="Aptos" panose="020B0004020202020204" pitchFamily="34" charset="0"/>
            </a:endParaRPr>
          </a:p>
          <a:p>
            <a:endParaRPr lang="pl-PL" sz="1400" b="1" dirty="0">
              <a:latin typeface="Aptos" panose="020B00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8BC6551-AFBF-7769-1399-882E0ADE7324}"/>
              </a:ext>
            </a:extLst>
          </p:cNvPr>
          <p:cNvSpPr txBox="1"/>
          <p:nvPr/>
        </p:nvSpPr>
        <p:spPr>
          <a:xfrm>
            <a:off x="5325449" y="4085019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5" name="Content Placeholder 17">
            <a:extLst>
              <a:ext uri="{FF2B5EF4-FFF2-40B4-BE49-F238E27FC236}">
                <a16:creationId xmlns:a16="http://schemas.microsoft.com/office/drawing/2014/main" id="{935716D3-426F-F76D-AB89-DA815C83E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146221"/>
              </p:ext>
            </p:extLst>
          </p:nvPr>
        </p:nvGraphicFramePr>
        <p:xfrm>
          <a:off x="712875" y="2421063"/>
          <a:ext cx="4605574" cy="19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7">
            <a:extLst>
              <a:ext uri="{FF2B5EF4-FFF2-40B4-BE49-F238E27FC236}">
                <a16:creationId xmlns:a16="http://schemas.microsoft.com/office/drawing/2014/main" id="{671BE047-A6C8-67B5-BA17-6EB41F917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57764"/>
              </p:ext>
            </p:extLst>
          </p:nvPr>
        </p:nvGraphicFramePr>
        <p:xfrm>
          <a:off x="3319229" y="2414842"/>
          <a:ext cx="4605574" cy="19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DB84200-6A12-37D6-6885-E188EC4C2C70}"/>
              </a:ext>
            </a:extLst>
          </p:cNvPr>
          <p:cNvSpPr txBox="1"/>
          <p:nvPr/>
        </p:nvSpPr>
        <p:spPr>
          <a:xfrm>
            <a:off x="2554696" y="2065295"/>
            <a:ext cx="2691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ptos" panose="020B0004020202020204" pitchFamily="34" charset="0"/>
              </a:rPr>
              <a:t>fizjoterapeuci/ rehabilitanci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93C0009-A666-DB1A-5B74-3D672B52F267}"/>
              </a:ext>
            </a:extLst>
          </p:cNvPr>
          <p:cNvSpPr txBox="1"/>
          <p:nvPr/>
        </p:nvSpPr>
        <p:spPr>
          <a:xfrm>
            <a:off x="5599525" y="2065295"/>
            <a:ext cx="2325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ptos" panose="020B0004020202020204" pitchFamily="34" charset="0"/>
              </a:rPr>
              <a:t>logopedzi/ neurologopedzi </a:t>
            </a:r>
          </a:p>
        </p:txBody>
      </p:sp>
      <p:graphicFrame>
        <p:nvGraphicFramePr>
          <p:cNvPr id="17" name="Content Placeholder 17">
            <a:extLst>
              <a:ext uri="{FF2B5EF4-FFF2-40B4-BE49-F238E27FC236}">
                <a16:creationId xmlns:a16="http://schemas.microsoft.com/office/drawing/2014/main" id="{0E83346B-91AE-6018-AB4D-F76445DA71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148464"/>
              </p:ext>
            </p:extLst>
          </p:nvPr>
        </p:nvGraphicFramePr>
        <p:xfrm>
          <a:off x="6112192" y="2417950"/>
          <a:ext cx="4605574" cy="19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E50C041-E15C-FC5C-0540-52AE77EDDA1C}"/>
              </a:ext>
            </a:extLst>
          </p:cNvPr>
          <p:cNvSpPr txBox="1"/>
          <p:nvPr/>
        </p:nvSpPr>
        <p:spPr>
          <a:xfrm>
            <a:off x="8278794" y="2065295"/>
            <a:ext cx="2812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ptos" panose="020B0004020202020204" pitchFamily="34" charset="0"/>
              </a:rPr>
              <a:t>psychologowie/ psychiatrzy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21271DF-CE00-D251-D5C2-DCB1166BF955}"/>
              </a:ext>
            </a:extLst>
          </p:cNvPr>
          <p:cNvSpPr txBox="1"/>
          <p:nvPr/>
        </p:nvSpPr>
        <p:spPr>
          <a:xfrm>
            <a:off x="10101854" y="2780858"/>
            <a:ext cx="174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graphicFrame>
        <p:nvGraphicFramePr>
          <p:cNvPr id="4" name="Content Placeholder 17">
            <a:extLst>
              <a:ext uri="{FF2B5EF4-FFF2-40B4-BE49-F238E27FC236}">
                <a16:creationId xmlns:a16="http://schemas.microsoft.com/office/drawing/2014/main" id="{9DAC4521-2AED-6EAA-508C-480FCB6DF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002410"/>
              </p:ext>
            </p:extLst>
          </p:nvPr>
        </p:nvGraphicFramePr>
        <p:xfrm>
          <a:off x="706652" y="4476908"/>
          <a:ext cx="4605574" cy="19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17">
            <a:extLst>
              <a:ext uri="{FF2B5EF4-FFF2-40B4-BE49-F238E27FC236}">
                <a16:creationId xmlns:a16="http://schemas.microsoft.com/office/drawing/2014/main" id="{56E52D22-A1E7-C251-8200-5EFB82D7B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346872"/>
              </p:ext>
            </p:extLst>
          </p:nvPr>
        </p:nvGraphicFramePr>
        <p:xfrm>
          <a:off x="3313006" y="4470687"/>
          <a:ext cx="4605574" cy="19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ontent Placeholder 17">
            <a:extLst>
              <a:ext uri="{FF2B5EF4-FFF2-40B4-BE49-F238E27FC236}">
                <a16:creationId xmlns:a16="http://schemas.microsoft.com/office/drawing/2014/main" id="{9FD48726-B594-BD57-3AC5-441C1204C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944022"/>
              </p:ext>
            </p:extLst>
          </p:nvPr>
        </p:nvGraphicFramePr>
        <p:xfrm>
          <a:off x="6105969" y="4473795"/>
          <a:ext cx="4605574" cy="19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1E88537-2E91-7C03-9BCC-02B9ABFF8E14}"/>
              </a:ext>
            </a:extLst>
          </p:cNvPr>
          <p:cNvSpPr txBox="1"/>
          <p:nvPr/>
        </p:nvSpPr>
        <p:spPr>
          <a:xfrm>
            <a:off x="10095631" y="4836703"/>
            <a:ext cx="174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5D05E11-DD4E-C306-ED71-80972A278A54}"/>
              </a:ext>
            </a:extLst>
          </p:cNvPr>
          <p:cNvSpPr txBox="1"/>
          <p:nvPr/>
        </p:nvSpPr>
        <p:spPr>
          <a:xfrm>
            <a:off x="5195797" y="6226612"/>
            <a:ext cx="32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</a:t>
            </a:r>
            <a:r>
              <a:rPr lang="pl-PL" sz="1200" b="1" dirty="0">
                <a:latin typeface="Aptos" panose="020B0004020202020204" pitchFamily="34" charset="0"/>
              </a:rPr>
              <a:t>specjaliści, do których uczęszcza (bez odpowiedzi „nie dotyczy”)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6D6B1D5-E9A5-AD16-B687-638447C7C9BD}"/>
              </a:ext>
            </a:extLst>
          </p:cNvPr>
          <p:cNvSpPr txBox="1"/>
          <p:nvPr/>
        </p:nvSpPr>
        <p:spPr>
          <a:xfrm>
            <a:off x="3204693" y="5173678"/>
            <a:ext cx="11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N=332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4A893E6-9AC7-1017-B4C4-05AA8E1CE6B2}"/>
              </a:ext>
            </a:extLst>
          </p:cNvPr>
          <p:cNvSpPr txBox="1"/>
          <p:nvPr/>
        </p:nvSpPr>
        <p:spPr>
          <a:xfrm>
            <a:off x="8600895" y="5186118"/>
            <a:ext cx="11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N=164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B393A624-ECC6-0AD7-948B-78C21735F335}"/>
              </a:ext>
            </a:extLst>
          </p:cNvPr>
          <p:cNvSpPr txBox="1"/>
          <p:nvPr/>
        </p:nvSpPr>
        <p:spPr>
          <a:xfrm>
            <a:off x="5811046" y="5176786"/>
            <a:ext cx="11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N=286</a:t>
            </a:r>
            <a:endParaRPr lang="pl-PL" sz="1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2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F2521-3962-0805-D4DC-04DC749B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161678-CF4C-5394-0399-1B0D3300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5722984-9605-4606-D5CF-16ABA8A4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Opinia specjalistów na temat gastrostomii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C830390-5D88-0EED-D360-9CBEB98C14DD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ptos" panose="020B0004020202020204" pitchFamily="34" charset="0"/>
              </a:rPr>
              <a:t>Tylko</a:t>
            </a:r>
            <a:r>
              <a:rPr lang="en-US" sz="1400" b="1" dirty="0">
                <a:latin typeface="Aptos" panose="020B0004020202020204" pitchFamily="34" charset="0"/>
              </a:rPr>
              <a:t> w</a:t>
            </a:r>
            <a:r>
              <a:rPr lang="pl-PL" sz="1400" b="1" dirty="0">
                <a:latin typeface="Aptos" panose="020B0004020202020204" pitchFamily="34" charset="0"/>
              </a:rPr>
              <a:t> 16% przypadków rodzice deklarują, że inni specjaliści doradzali założenie gastrostomii. Wypowiedzi są tu bardzo zróżnicowane, ale najczęściej wymieniany jest anestezjolog oraz gastroenterolog i gastrolog. Inni specjaliści odradzający założenie gastrostomii to już pojedyncze przypadki.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99858-B980-DF1F-9FCC-9662C0F8E523}"/>
              </a:ext>
            </a:extLst>
          </p:cNvPr>
          <p:cNvSpPr txBox="1"/>
          <p:nvPr/>
        </p:nvSpPr>
        <p:spPr>
          <a:xfrm>
            <a:off x="357809" y="5900101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277BEB5-A2B1-B360-D453-4FF92D7797F5}"/>
              </a:ext>
            </a:extLst>
          </p:cNvPr>
          <p:cNvSpPr txBox="1"/>
          <p:nvPr/>
        </p:nvSpPr>
        <p:spPr>
          <a:xfrm>
            <a:off x="1848275" y="1709047"/>
            <a:ext cx="43005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Q14.Czy jakiś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inny terapeuta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spoza wymienionych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zachęcał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założenia gastrostomii? Proszę zaznaczyć jedną odpowiedź.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514C286-696A-FEA7-036B-706ADE72CE0D}"/>
              </a:ext>
            </a:extLst>
          </p:cNvPr>
          <p:cNvSpPr txBox="1"/>
          <p:nvPr/>
        </p:nvSpPr>
        <p:spPr>
          <a:xfrm>
            <a:off x="6609999" y="1712156"/>
            <a:ext cx="43005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Q15. Czy jakiś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inny terapeuta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spoza wymienionych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odradzał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założenie gastrostomii? Proszę zaznaczyć jedną odpowiedź.</a:t>
            </a:r>
          </a:p>
        </p:txBody>
      </p:sp>
      <p:graphicFrame>
        <p:nvGraphicFramePr>
          <p:cNvPr id="21" name="Content Placeholder 17">
            <a:extLst>
              <a:ext uri="{FF2B5EF4-FFF2-40B4-BE49-F238E27FC236}">
                <a16:creationId xmlns:a16="http://schemas.microsoft.com/office/drawing/2014/main" id="{82045F26-C9BF-8424-EA6B-55B9E03DF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845252"/>
              </p:ext>
            </p:extLst>
          </p:nvPr>
        </p:nvGraphicFramePr>
        <p:xfrm>
          <a:off x="2479476" y="2544799"/>
          <a:ext cx="3106044" cy="207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17">
            <a:extLst>
              <a:ext uri="{FF2B5EF4-FFF2-40B4-BE49-F238E27FC236}">
                <a16:creationId xmlns:a16="http://schemas.microsoft.com/office/drawing/2014/main" id="{A0DAAC4E-3AAF-1379-A95F-8587FB119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214247"/>
              </p:ext>
            </p:extLst>
          </p:nvPr>
        </p:nvGraphicFramePr>
        <p:xfrm>
          <a:off x="7250530" y="2547907"/>
          <a:ext cx="3106044" cy="207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6B85DC7-8C21-11FA-1C14-BC3F97E897AB}"/>
              </a:ext>
            </a:extLst>
          </p:cNvPr>
          <p:cNvSpPr txBox="1"/>
          <p:nvPr/>
        </p:nvSpPr>
        <p:spPr>
          <a:xfrm>
            <a:off x="2666085" y="4643149"/>
            <a:ext cx="212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ptos" panose="020B0004020202020204" pitchFamily="34" charset="0"/>
              </a:rPr>
              <a:t>Tak: kto?</a:t>
            </a:r>
            <a:endParaRPr lang="pl-PL" sz="1200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Anestezjolog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Gastrolog/ gastroenterolog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Dietetyk</a:t>
            </a:r>
          </a:p>
          <a:p>
            <a:r>
              <a:rPr lang="pl-PL" sz="1200" dirty="0">
                <a:latin typeface="Aptos" panose="020B0004020202020204" pitchFamily="34" charset="0"/>
              </a:rPr>
              <a:t>Pielęgniarka</a:t>
            </a:r>
          </a:p>
          <a:p>
            <a:r>
              <a:rPr lang="pl-PL" sz="1200" dirty="0">
                <a:latin typeface="Aptos" panose="020B0004020202020204" pitchFamily="34" charset="0"/>
              </a:rPr>
              <a:t>Neonatolog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Neurolog</a:t>
            </a:r>
          </a:p>
          <a:p>
            <a:endParaRPr lang="pl-PL" sz="1200" dirty="0">
              <a:latin typeface="Aptos" panose="020B0004020202020204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5F187E8-7E80-6C3C-A4DF-E0D6D5795D91}"/>
              </a:ext>
            </a:extLst>
          </p:cNvPr>
          <p:cNvSpPr txBox="1"/>
          <p:nvPr/>
        </p:nvSpPr>
        <p:spPr>
          <a:xfrm>
            <a:off x="7465135" y="4696393"/>
            <a:ext cx="212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ptos" panose="020B0004020202020204" pitchFamily="34" charset="0"/>
              </a:rPr>
              <a:t>Tak: kto?</a:t>
            </a:r>
            <a:endParaRPr lang="pl-PL" sz="1200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Kardiolog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Neurolog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Pediatra</a:t>
            </a:r>
          </a:p>
          <a:p>
            <a:endParaRPr lang="pl-PL" sz="1200" dirty="0">
              <a:latin typeface="Aptos" panose="020B000402020202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D327717-226B-4661-7ECE-9B8FED659802}"/>
              </a:ext>
            </a:extLst>
          </p:cNvPr>
          <p:cNvSpPr txBox="1"/>
          <p:nvPr/>
        </p:nvSpPr>
        <p:spPr>
          <a:xfrm>
            <a:off x="712875" y="3358138"/>
            <a:ext cx="174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</a:t>
            </a:r>
            <a:endParaRPr lang="pl-PL" sz="1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32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3F9A1-5032-027B-3567-0051A350E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E70AFB-5AC4-0FEF-E1C3-284CBE8B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3817223-94A1-1913-005F-DA89C9AF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Argumenty ze strony specjalistów (1/2)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0A14BF-4FC1-2DED-03A5-7D9AB6CD2EAC}"/>
              </a:ext>
            </a:extLst>
          </p:cNvPr>
          <p:cNvSpPr txBox="1"/>
          <p:nvPr/>
        </p:nvSpPr>
        <p:spPr>
          <a:xfrm>
            <a:off x="622855" y="959502"/>
            <a:ext cx="1062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Q13. Proszę krótko opisać, jakie argumenty padały za i przeciw założeniu gastrostomii w opinii specjalistów (fizjoterapeutów/ rehabilitantów, logopedów/ neurologopedów, psychologów/ psychiatrów).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B275DFE-918E-63F6-7048-89AA4669978B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72498E-6BCC-3356-EB1C-5FF9242CED03}"/>
              </a:ext>
            </a:extLst>
          </p:cNvPr>
          <p:cNvSpPr txBox="1"/>
          <p:nvPr/>
        </p:nvSpPr>
        <p:spPr>
          <a:xfrm>
            <a:off x="506894" y="1432448"/>
            <a:ext cx="111003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Argumentów przeciwko nie było żadnych. Argumenty za to miedzy innymi większe przybieranie na masie i spożywanie większej ilości wody, ponieważ syn miał z tym duży problem.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Argumenty za: większe możliwości rehabilitacji ponieważ sonda utrudniała niektóre ćwiczenia, większy komfort dla dziecka niż w przypadku sondy.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Argumenty ze strony anestezjologów. Dziecko ma tracheotomię, założenie dostępu ma zminimalizować ryzyko zachłystowego zapalenia płuc.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nie będzie wyciągało sondy, nie będzie uszkodzenia przełyku, bo sonda była zakładana nawet 5 x dziennie,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jest ukryty pod koszulką, a może być użyty w każdym czasie.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Dzięki temu mogliśmy wyjść ze szpitala do domu. Syn zaczął przybierać na wadze, przestał wymiotować. Przeciw: kolejna operacja i usypianie dziecka. Podczas zakładania gastrostomii był reanimowany.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Fizjoterapeuci uważali, że gastrostomia będzie przeszkadzała w ćwiczeniach. Logopedzi zachęcali mówiąc, że córka przybierze na wadze, pozbędziemy się odruchu wymiotnego.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Fizjoterapeuci z doświadczenia z innymi dziećmi, zdecydowanie zachęcali. Twierdzili, że dziecko jest prawidłowo żywione i nawodnione. Inni rodzice bardzo byli zadowoleni z założonej gastrostomii.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Gastroenterolog wytłumaczyła, że jest to jest ratunek dla naszej córki, ponieważ niedługo organizm będzie się sam wyniszczał z powodu niedożywienia, więc nie było się nad czym zastanawiać.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Karmienie prawidłowe przy częstych infekcjach. Córka miałaby więcej siły, by walczyć z infekcjami. Leki byłyby podawana na czas i bez stresu. Wszystkie opinie w/w specjalistów były za założeniem gastrostomii, nie przeciw.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Lepsze odżywienie, rozwój psychoruchowy, więcej czasu dla rodziny, poprawa nawyków żywieniowych. Przeciw: że dziecko przytyje, problem leżenia na brzuchu, nie będzie miał odruchu żucia.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Logopedzi nie byli za założeniem </a:t>
            </a:r>
            <a:r>
              <a:rPr lang="pl-PL" sz="1200" err="1">
                <a:latin typeface="Aptos" panose="020B0004020202020204" pitchFamily="34" charset="0"/>
              </a:rPr>
              <a:t>pega</a:t>
            </a:r>
            <a:r>
              <a:rPr lang="pl-PL" sz="1200">
                <a:latin typeface="Aptos" panose="020B0004020202020204" pitchFamily="34" charset="0"/>
              </a:rPr>
              <a:t> twierdząc, że zanika wtedy odruch połykania bez możliwości jedzenia. Rehabilitanci twierdzili, że dziecko będzie lepiej odżywione i będzie miało więcej sił do ćwiczeń.</a:t>
            </a:r>
          </a:p>
        </p:txBody>
      </p:sp>
    </p:spTree>
    <p:extLst>
      <p:ext uri="{BB962C8B-B14F-4D97-AF65-F5344CB8AC3E}">
        <p14:creationId xmlns:p14="http://schemas.microsoft.com/office/powerpoint/2010/main" val="221719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DC65-7CE4-EBB9-0FDC-39ABC0E7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656C947-9822-B5B0-52C1-1A03DED3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DFC03BE-324F-6DE3-A515-4C421E28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Argumenty ze strony specjalistów (2/2)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23870BD-398D-4998-9093-E686F8A8A62C}"/>
              </a:ext>
            </a:extLst>
          </p:cNvPr>
          <p:cNvSpPr txBox="1"/>
          <p:nvPr/>
        </p:nvSpPr>
        <p:spPr>
          <a:xfrm>
            <a:off x="622855" y="959502"/>
            <a:ext cx="1062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Q13. Proszę krótko opisać, jakie argumenty padały za i przeciw założeniu gastrostomii w opinii specjalistów (fizjoterapeutów/ rehabilitantów, logopedów/ neurologopedów, psychologów/ psychiatrów).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E98EE99-1BA6-EC53-EE45-7D3C71FF2875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FE85BB5-63C4-B814-0391-DC4104B9DE31}"/>
              </a:ext>
            </a:extLst>
          </p:cNvPr>
          <p:cNvSpPr txBox="1"/>
          <p:nvPr/>
        </p:nvSpPr>
        <p:spPr>
          <a:xfrm>
            <a:off x="506894" y="1432448"/>
            <a:ext cx="111003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Najważniejszym argumentem było to, że syn nie robił żadnych postępów jeśli chodzi o przyjmowanie pokarmów drogą doustną. Drugim argumentem był jego komfort w związku z założoną od urodzenia sondą.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Neurologopeda zachęcał do założenia gastrostomii, fizjoterapeuta był zdania, że dziecko ma predyspozycje do samodzielnego przyjmowania pokarmu.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Padały argumenty, że gastrostomia daje więcej swobody dziecku, pozwala w miarę normalnie funkcjonować, ułatwia naukę przyjmowania pokarmów drogą doustną.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Przede wszystkim większa kaloryczność i dostarczenie niezbędnych witamin i minerałów. W tamtym czasie synek był bardzo pobudzony i autoagresywny.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Ponieważ dziecko przez próbach karmienia miało problemy. Decyzja lekarza pediatry była , że nie wypiszą dziecka do domu, jeśli nie będzie załażona gastrostomia.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Przeciw - zanik mimiki twarzy, ponieważ przestają pracować mięśnie twarzy, za- możliwość nawodnienia, podania leków bez odruchu wymiotnego,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Rehabilitanci, logopedzi zachęcali do założenia gastrostomii. Mieli doświadczenie z innymi dziećmi. Dziecko miało więcej sił na rehabilitację.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Sami podjęliśmy decyzję, ale pytani fizjoterapeuci zachęcali, ponieważ mieli doświadczenie z innymi dziećmi. Mówili, że to wygoda, że dziecko jest prawidłowo odżywione i ma więcej siły na rehabilitację.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Za - nos i przełyk wolny, nie będzie wymiotował  można więcej podawać doustnie - </a:t>
            </a:r>
            <a:r>
              <a:rPr lang="pl-PL" sz="1200" err="1">
                <a:latin typeface="Aptos" panose="020B0004020202020204" pitchFamily="34" charset="0"/>
              </a:rPr>
              <a:t>rozkarmiać</a:t>
            </a:r>
            <a:r>
              <a:rPr lang="pl-PL" sz="1200">
                <a:latin typeface="Aptos" panose="020B0004020202020204" pitchFamily="34" charset="0"/>
              </a:rPr>
              <a:t> dziecko. Przeciw - wycieki, znieczulenie do założenia, czy nie będzie przeszkadzać podczas rehabilitacji.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Za było to, że syn zacznie przybierać na wadze, będzie dożywiony i jego odporność będzie lepsza dzięki odżywczym składnikom, które są mu bardzo potrzebne do prawidłowego funkcjonowania. Przeciw nie było żadnych.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Za: zminimalizowane ryzyko usunięcia przez dziecko, łatwiejsze zabezpieczenie, uwolnione nozdrze, brak ciała obcego (sondy) w przełyku zlikwiduje dyskomfort. Przeciw: utrudniona rehabilitacja ze względu na tkliwość, bolesność w miejscu założenia.</a:t>
            </a:r>
          </a:p>
        </p:txBody>
      </p:sp>
    </p:spTree>
    <p:extLst>
      <p:ext uri="{BB962C8B-B14F-4D97-AF65-F5344CB8AC3E}">
        <p14:creationId xmlns:p14="http://schemas.microsoft.com/office/powerpoint/2010/main" val="413631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56856"/>
            <a:ext cx="10515600" cy="65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>
                <a:solidFill>
                  <a:schemeClr val="tx1"/>
                </a:solidFill>
                <a:latin typeface="Aptos" panose="020B0004020202020204" pitchFamily="34" charset="0"/>
              </a:rPr>
              <a:t>O badaniu</a:t>
            </a:r>
            <a:endParaRPr lang="en-US" sz="2800" b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24950" y="6385563"/>
            <a:ext cx="2743200" cy="365125"/>
          </a:xfrm>
        </p:spPr>
        <p:txBody>
          <a:bodyPr/>
          <a:lstStyle/>
          <a:p>
            <a:fld id="{866CBAD8-B9EC-4B32-9968-077E2357EDE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4EF63C-2F06-4438-8993-C409CAAEF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89519"/>
              </p:ext>
            </p:extLst>
          </p:nvPr>
        </p:nvGraphicFramePr>
        <p:xfrm>
          <a:off x="1056000" y="1475286"/>
          <a:ext cx="10315231" cy="349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600" b="1" noProof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METODOLGIA</a:t>
                      </a:r>
                      <a:endParaRPr lang="en-GB" sz="1600" b="1" noProof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R="25200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noProof="0" dirty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Ankieta online</a:t>
                      </a:r>
                      <a:endParaRPr lang="en-GB" sz="1600" b="0" noProof="0" dirty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L="2520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600" b="1" noProof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TERMIN</a:t>
                      </a:r>
                      <a:endParaRPr lang="en-GB" sz="1600" b="1" noProof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R="25200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pl-PL" sz="1600" b="0" noProof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marzec – maj 2025</a:t>
                      </a:r>
                      <a:endParaRPr lang="en-GB" sz="1600" b="0" noProof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L="2520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330">
                <a:tc>
                  <a:txBody>
                    <a:bodyPr/>
                    <a:lstStyle/>
                    <a:p>
                      <a:pPr algn="r"/>
                      <a:r>
                        <a:rPr lang="pl-PL" sz="1600" b="1" noProof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PRÓBA</a:t>
                      </a:r>
                      <a:endParaRPr lang="en-GB" sz="1600" b="1" noProof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R="25200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noProof="0" dirty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N=380</a:t>
                      </a:r>
                      <a:endParaRPr lang="en-GB" sz="1600" b="0" i="0" noProof="0" dirty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L="2520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600" b="1" noProof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CELE BADANIA</a:t>
                      </a:r>
                      <a:endParaRPr lang="en-GB" sz="1600" b="1" noProof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R="25200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noProof="0" dirty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Ocena jakości życia rodziców i opiekunów dzieci z gastrostomią odżywczą</a:t>
                      </a:r>
                      <a:endParaRPr lang="en-GB" sz="1600" b="0" noProof="0" dirty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L="2520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600" b="1" noProof="0">
                          <a:solidFill>
                            <a:srgbClr val="555555"/>
                          </a:solidFill>
                          <a:latin typeface="Aptos" panose="020B0004020202020204" pitchFamily="34" charset="0"/>
                          <a:ea typeface="Roboto" panose="02000000000000000000" pitchFamily="2" charset="0"/>
                        </a:rPr>
                        <a:t>KWESTIONARIUSZ</a:t>
                      </a:r>
                      <a:endParaRPr lang="en-GB" sz="1600" b="1" noProof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R="25200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914400" lvl="2" indent="344488"/>
                      <a:endParaRPr lang="en-GB" sz="1600" b="0" i="1" noProof="0" dirty="0">
                        <a:solidFill>
                          <a:srgbClr val="555555"/>
                        </a:solidFill>
                        <a:latin typeface="Aptos" panose="020B0004020202020204" pitchFamily="34" charset="0"/>
                        <a:ea typeface="Roboto" panose="02000000000000000000" pitchFamily="2" charset="0"/>
                      </a:endParaRPr>
                    </a:p>
                  </a:txBody>
                  <a:tcPr marL="2520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961F9CA9-3C1C-336B-F0CC-E3B70BF4F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19512"/>
              </p:ext>
            </p:extLst>
          </p:nvPr>
        </p:nvGraphicFramePr>
        <p:xfrm>
          <a:off x="4089918" y="4621884"/>
          <a:ext cx="1125894" cy="97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417" progId="Word.Document.12">
                  <p:embed/>
                </p:oleObj>
              </mc:Choice>
              <mc:Fallback>
                <p:oleObj name="Document" showAsIcon="1" r:id="rId2" imgW="914400" imgH="792417" progId="Word.Document.12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961F9CA9-3C1C-336B-F0CC-E3B70BF4F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89918" y="4621884"/>
                        <a:ext cx="1125894" cy="97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23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4273B-DF65-FFF3-8DF2-F4197057C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E448A9-B286-25C5-A91E-43445129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BCC187E-9F3E-9237-D506-3879FC19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Decyzja o założeniu gastrostomii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FE539A6-C405-C27A-A12C-D07A9271D11A}"/>
              </a:ext>
            </a:extLst>
          </p:cNvPr>
          <p:cNvSpPr txBox="1"/>
          <p:nvPr/>
        </p:nvSpPr>
        <p:spPr>
          <a:xfrm>
            <a:off x="622855" y="1584655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Q16.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decyzja o założeniu gastrostomii była dla Państwa łatwa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EE4F30F-8B9E-14C1-48B0-3CF8C6040AB3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>
                <a:latin typeface="Aptos" panose="020B0004020202020204" pitchFamily="34" charset="0"/>
              </a:rPr>
              <a:t>Decyzja o założeniu gastrostomii była łatwa dla 44% badanych, zaś dla 56% była trudna. Rozważanie decyzji zajmowało opiekunom najczęściej do tygodnia (41%), przy czym częściej była tak szybko podejmowana w przypadku innych chorób neurologicznych oraz innych dolegliwości. W przypadku dziecięcego porażenia mózgowego częściej wskazywano długi okres – nawet powyżej 3 lat.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C6325E6-0390-819B-802C-2E343477A9D8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45AF3E-D592-E7D4-D403-CBF9F063247F}"/>
              </a:ext>
            </a:extLst>
          </p:cNvPr>
          <p:cNvSpPr txBox="1"/>
          <p:nvPr/>
        </p:nvSpPr>
        <p:spPr>
          <a:xfrm>
            <a:off x="6215000" y="1587764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Q17.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 czasu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rozważali Państwo propozycję założenia gastrostomii? Proszę zaznaczyć jedną odpowiedź.</a:t>
            </a:r>
          </a:p>
        </p:txBody>
      </p:sp>
      <p:graphicFrame>
        <p:nvGraphicFramePr>
          <p:cNvPr id="5" name="Content Placeholder 17">
            <a:extLst>
              <a:ext uri="{FF2B5EF4-FFF2-40B4-BE49-F238E27FC236}">
                <a16:creationId xmlns:a16="http://schemas.microsoft.com/office/drawing/2014/main" id="{22BB47F2-7AC3-24D0-2FA5-E6E7E34EB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449140"/>
              </p:ext>
            </p:extLst>
          </p:nvPr>
        </p:nvGraphicFramePr>
        <p:xfrm>
          <a:off x="914400" y="2244475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7">
            <a:extLst>
              <a:ext uri="{FF2B5EF4-FFF2-40B4-BE49-F238E27FC236}">
                <a16:creationId xmlns:a16="http://schemas.microsoft.com/office/drawing/2014/main" id="{8A487B24-3F93-C91A-393A-989D7E67B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336546"/>
              </p:ext>
            </p:extLst>
          </p:nvPr>
        </p:nvGraphicFramePr>
        <p:xfrm>
          <a:off x="6609182" y="2247584"/>
          <a:ext cx="4047927" cy="199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D1FF5EFE-1E9F-1C51-2DF0-EF7EBCA48ED8}"/>
              </a:ext>
            </a:extLst>
          </p:cNvPr>
          <p:cNvSpPr txBox="1"/>
          <p:nvPr/>
        </p:nvSpPr>
        <p:spPr>
          <a:xfrm>
            <a:off x="4285854" y="2292400"/>
            <a:ext cx="15570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Aptos" panose="020B0004020202020204" pitchFamily="34" charset="0"/>
              </a:rPr>
              <a:t>łatwa decyzja</a:t>
            </a:r>
          </a:p>
          <a:p>
            <a:r>
              <a:rPr lang="pl-PL" sz="1200" dirty="0">
                <a:latin typeface="Aptos" panose="020B0004020202020204" pitchFamily="34" charset="0"/>
              </a:rPr>
              <a:t>Top2boxes</a:t>
            </a:r>
            <a:endParaRPr lang="en-US" sz="1200" dirty="0">
              <a:latin typeface="Aptos" panose="020B0004020202020204" pitchFamily="34" charset="0"/>
            </a:endParaRPr>
          </a:p>
          <a:p>
            <a:r>
              <a:rPr lang="pl-PL" sz="1600" b="1" dirty="0">
                <a:latin typeface="Aptos" panose="020B0004020202020204" pitchFamily="34" charset="0"/>
              </a:rPr>
              <a:t>44%</a:t>
            </a:r>
            <a:endParaRPr lang="en-US" sz="1600" b="1" dirty="0">
              <a:latin typeface="Aptos" panose="020B0004020202020204" pitchFamily="34" charset="0"/>
            </a:endParaRPr>
          </a:p>
          <a:p>
            <a:r>
              <a:rPr lang="pl-PL" sz="1600" b="1" dirty="0">
                <a:latin typeface="Aptos" panose="020B0004020202020204" pitchFamily="34" charset="0"/>
              </a:rPr>
              <a:t>trudna decyzja</a:t>
            </a:r>
          </a:p>
          <a:p>
            <a:r>
              <a:rPr lang="pl-PL" sz="1200" dirty="0">
                <a:latin typeface="Aptos" panose="020B0004020202020204" pitchFamily="34" charset="0"/>
              </a:rPr>
              <a:t>Bottom2boxes</a:t>
            </a:r>
          </a:p>
          <a:p>
            <a:r>
              <a:rPr lang="pl-PL" sz="1600" b="1" dirty="0">
                <a:latin typeface="Aptos" panose="020B0004020202020204" pitchFamily="34" charset="0"/>
              </a:rPr>
              <a:t>56%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7C3D915-9DD5-5C76-ADEF-8B323EDB1F18}"/>
              </a:ext>
            </a:extLst>
          </p:cNvPr>
          <p:cNvSpPr txBox="1"/>
          <p:nvPr/>
        </p:nvSpPr>
        <p:spPr>
          <a:xfrm>
            <a:off x="2390185" y="3212838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FA32306-A505-5ACB-B78C-A7A7D1D62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17056"/>
              </p:ext>
            </p:extLst>
          </p:nvPr>
        </p:nvGraphicFramePr>
        <p:xfrm>
          <a:off x="5830078" y="4359583"/>
          <a:ext cx="5842516" cy="1886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575">
                  <a:extLst>
                    <a:ext uri="{9D8B030D-6E8A-4147-A177-3AD203B41FA5}">
                      <a16:colId xmlns:a16="http://schemas.microsoft.com/office/drawing/2014/main" val="3252205543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230593076"/>
                    </a:ext>
                  </a:extLst>
                </a:gridCol>
                <a:gridCol w="1847461">
                  <a:extLst>
                    <a:ext uri="{9D8B030D-6E8A-4147-A177-3AD203B41FA5}">
                      <a16:colId xmlns:a16="http://schemas.microsoft.com/office/drawing/2014/main" val="1561225698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757524123"/>
                    </a:ext>
                  </a:extLst>
                </a:gridCol>
                <a:gridCol w="1017035">
                  <a:extLst>
                    <a:ext uri="{9D8B030D-6E8A-4147-A177-3AD203B41FA5}">
                      <a16:colId xmlns:a16="http://schemas.microsoft.com/office/drawing/2014/main" val="4230969991"/>
                    </a:ext>
                  </a:extLst>
                </a:gridCol>
              </a:tblGrid>
              <a:tr h="228098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900" b="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9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>
                  <a:txBody>
                    <a:bodyPr/>
                    <a:lstStyle/>
                    <a:p>
                      <a:endParaRPr lang="pl-PL" b="0"/>
                    </a:p>
                  </a:txBody>
                  <a:tcPr marL="6888" marR="6888" marT="688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Dolegliwości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83873"/>
                  </a:ext>
                </a:extLst>
              </a:tr>
              <a:tr h="3270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Total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Choroba neurologiczna – dziecięce porażenie mózgowe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Inna choroba neurologiczna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Aptos" panose="020B0004020202020204" pitchFamily="34" charset="0"/>
                        </a:rPr>
                        <a:t>Inne - w tym urazy i oparzenia</a:t>
                      </a:r>
                      <a:endParaRPr lang="pl-PL" sz="10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3032748751"/>
                  </a:ext>
                </a:extLst>
              </a:tr>
              <a:tr h="129204">
                <a:tc>
                  <a:txBody>
                    <a:bodyPr/>
                    <a:lstStyle/>
                    <a:p>
                      <a:pPr algn="l" fontAlgn="t"/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rgbClr val="010205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2699149821"/>
                  </a:ext>
                </a:extLst>
              </a:tr>
              <a:tr h="14741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Do tygodnia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41%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29%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45% 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50% A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09748159"/>
                  </a:ext>
                </a:extLst>
              </a:tr>
              <a:tr h="129798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Do miesiąca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19%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22%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19%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15%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09037812"/>
                  </a:ext>
                </a:extLst>
              </a:tr>
              <a:tr h="14741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Do 6 miesięcy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17%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20% B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92309050"/>
                  </a:ext>
                </a:extLst>
              </a:tr>
              <a:tr h="14741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6-12 miesięcy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11%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64255264"/>
                  </a:ext>
                </a:extLst>
              </a:tr>
              <a:tr h="14741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1-3 lata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8%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11% C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96622972"/>
                  </a:ext>
                </a:extLst>
              </a:tr>
              <a:tr h="14741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Powyżej 3 lat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5% C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0,6%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70628601"/>
                  </a:ext>
                </a:extLst>
              </a:tr>
              <a:tr h="129204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N=</a:t>
                      </a:r>
                      <a:endParaRPr lang="pl-PL" sz="10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380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147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effectLst/>
                          <a:latin typeface="Aptos" panose="020B0004020202020204" pitchFamily="34" charset="0"/>
                        </a:rPr>
                        <a:t>159</a:t>
                      </a:r>
                      <a:endParaRPr lang="pl-PL" sz="10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 dirty="0">
                          <a:effectLst/>
                          <a:latin typeface="Aptos" panose="020B0004020202020204" pitchFamily="34" charset="0"/>
                        </a:rPr>
                        <a:t>171</a:t>
                      </a:r>
                      <a:endParaRPr lang="pl-PL" sz="10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88" marR="6888" marT="6888" marB="0" anchor="ctr"/>
                </a:tc>
                <a:extLst>
                  <a:ext uri="{0D108BD9-81ED-4DB2-BD59-A6C34878D82A}">
                    <a16:rowId xmlns:a16="http://schemas.microsoft.com/office/drawing/2014/main" val="384972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2F5A4-A6C7-CFC8-E4CD-DB1B46EB4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B497E34-D6FB-8C1B-DF9D-147A8DEB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B9D9027-BB8F-1506-FEE1-643BA97F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Poszukiwanie opinii o gastrostomii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A2FA5F-CB2A-EB99-53CE-FB9B9EC44202}"/>
              </a:ext>
            </a:extLst>
          </p:cNvPr>
          <p:cNvSpPr txBox="1"/>
          <p:nvPr/>
        </p:nvSpPr>
        <p:spPr>
          <a:xfrm>
            <a:off x="622855" y="1584655"/>
            <a:ext cx="1013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Q18.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szukali Państwo innych opinii na temat gastrostomii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Proszę zaznaczyć wszystkie odpowiedzi, które odnoszą się do Państwa sytuacji.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61D031E-D0F7-EAB4-AE9C-F05EC8D953B3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38% opiekunów podjęło od razu decyzję o założeniu gastrostomii. Najwięcej, bo 47% poszukiwało informacji wśród rodziców innych dzieci w podobnej sytuacji. W przypadku 23% poszukiwania informacji były prowadzone online, 15% wśród rodziny i znajomych, a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tylko</a:t>
            </a:r>
            <a:r>
              <a:rPr lang="pl-PL" sz="1400" b="1" dirty="0">
                <a:latin typeface="Aptos" panose="020B0004020202020204" pitchFamily="34" charset="0"/>
              </a:rPr>
              <a:t> 11% konsultowało się z innymi specjalistami.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B5CBF1B-7D9A-A943-211A-4D605D73FADD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302761FB-96A0-78F2-386B-7894C5A0D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393481"/>
              </p:ext>
            </p:extLst>
          </p:nvPr>
        </p:nvGraphicFramePr>
        <p:xfrm>
          <a:off x="609602" y="1987421"/>
          <a:ext cx="5819189" cy="379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0F3E97F-5618-2FFD-B479-31D31963A11E}"/>
              </a:ext>
            </a:extLst>
          </p:cNvPr>
          <p:cNvSpPr txBox="1"/>
          <p:nvPr/>
        </p:nvSpPr>
        <p:spPr>
          <a:xfrm>
            <a:off x="6690047" y="2778865"/>
            <a:ext cx="29187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ptos" panose="020B0004020202020204" pitchFamily="34" charset="0"/>
              </a:rPr>
              <a:t>Inni specjaliści – jacy?</a:t>
            </a:r>
            <a:r>
              <a:rPr lang="pl-PL" sz="1200" dirty="0">
                <a:latin typeface="Aptos" panose="020B0004020202020204" pitchFamily="34" charset="0"/>
              </a:rPr>
              <a:t>:</a:t>
            </a:r>
          </a:p>
          <a:p>
            <a:r>
              <a:rPr lang="pl-PL" sz="1200" dirty="0">
                <a:latin typeface="Aptos" panose="020B0004020202020204" pitchFamily="34" charset="0"/>
              </a:rPr>
              <a:t>Dietetyk</a:t>
            </a:r>
          </a:p>
          <a:p>
            <a:r>
              <a:rPr lang="pl-PL" sz="1200" dirty="0">
                <a:latin typeface="Aptos" panose="020B0004020202020204" pitchFamily="34" charset="0"/>
              </a:rPr>
              <a:t>Gastroenterolog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Kardiolog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Laryngolog</a:t>
            </a:r>
          </a:p>
          <a:p>
            <a:r>
              <a:rPr lang="pl-PL" sz="1200" dirty="0">
                <a:latin typeface="Aptos" panose="020B0004020202020204" pitchFamily="34" charset="0"/>
              </a:rPr>
              <a:t>Neurologopeda</a:t>
            </a:r>
          </a:p>
          <a:p>
            <a:r>
              <a:rPr lang="pl-PL" sz="1200" dirty="0">
                <a:latin typeface="Aptos" panose="020B0004020202020204" pitchFamily="34" charset="0"/>
              </a:rPr>
              <a:t>Pediatra</a:t>
            </a:r>
          </a:p>
          <a:p>
            <a:endParaRPr lang="pl-PL" sz="1200" dirty="0">
              <a:latin typeface="Aptos" panose="020B0004020202020204" pitchFamily="34" charset="0"/>
            </a:endParaRPr>
          </a:p>
          <a:p>
            <a:r>
              <a:rPr lang="pl-PL" sz="1200" b="1" dirty="0">
                <a:latin typeface="Aptos" panose="020B0004020202020204" pitchFamily="34" charset="0"/>
              </a:rPr>
              <a:t>Opinie w internecie – gdzie?</a:t>
            </a:r>
          </a:p>
          <a:p>
            <a:r>
              <a:rPr lang="pl-PL" sz="1200" dirty="0">
                <a:latin typeface="Aptos" panose="020B0004020202020204" pitchFamily="34" charset="0"/>
              </a:rPr>
              <a:t>Ogólnie fora dyskusyjne, blogi</a:t>
            </a:r>
          </a:p>
          <a:p>
            <a:r>
              <a:rPr lang="pl-PL" sz="1200" dirty="0">
                <a:latin typeface="Aptos" panose="020B0004020202020204" pitchFamily="34" charset="0"/>
              </a:rPr>
              <a:t>Ogólnie przeglądarki, google</a:t>
            </a:r>
          </a:p>
          <a:p>
            <a:r>
              <a:rPr lang="pl-PL" sz="1200" dirty="0">
                <a:latin typeface="Aptos" panose="020B0004020202020204" pitchFamily="34" charset="0"/>
              </a:rPr>
              <a:t>Ogólnie Facebook</a:t>
            </a:r>
          </a:p>
          <a:p>
            <a:r>
              <a:rPr lang="pl-PL" sz="1200" dirty="0">
                <a:latin typeface="Aptos" panose="020B0004020202020204" pitchFamily="34" charset="0"/>
              </a:rPr>
              <a:t>Szczegółowe wskazania:</a:t>
            </a:r>
          </a:p>
          <a:p>
            <a:r>
              <a:rPr lang="pl-PL" sz="1200" dirty="0">
                <a:latin typeface="Aptos" panose="020B0004020202020204" pitchFamily="34" charset="0"/>
              </a:rPr>
              <a:t>ŻYWIENIE W DOMU</a:t>
            </a:r>
          </a:p>
          <a:p>
            <a:r>
              <a:rPr lang="pl-PL" sz="1200" dirty="0">
                <a:latin typeface="Aptos" panose="020B0004020202020204" pitchFamily="34" charset="0"/>
              </a:rPr>
              <a:t>GASTROTUBISIE</a:t>
            </a:r>
          </a:p>
          <a:p>
            <a:r>
              <a:rPr lang="pl-PL" sz="1200" dirty="0">
                <a:latin typeface="Aptos" panose="020B0004020202020204" pitchFamily="34" charset="0"/>
              </a:rPr>
              <a:t>HOPLA ZABRZE</a:t>
            </a:r>
          </a:p>
          <a:p>
            <a:endParaRPr lang="pl-PL" sz="1200" dirty="0">
              <a:latin typeface="Aptos" panose="020B00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E2EE90B-69AC-04CD-4641-494C71DF9DCC}"/>
              </a:ext>
            </a:extLst>
          </p:cNvPr>
          <p:cNvSpPr txBox="1"/>
          <p:nvPr/>
        </p:nvSpPr>
        <p:spPr>
          <a:xfrm>
            <a:off x="5501954" y="2119997"/>
            <a:ext cx="645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Istotnie częściej w przypadku innych chorób neurologicznych (42%) i innych dolegliwości (43%) niż w przypadku dziecięcego porażenia mózgowego (27%)</a:t>
            </a:r>
            <a:endParaRPr lang="pl-PL" sz="1600" b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DE2FE-AA23-796A-E719-E5797918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416550C-5907-3CFE-BA8D-DC1B253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F94BAE1-3C70-BF6D-E2EB-7BE3D7A8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Obawy przed założeniem gastrostomii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7ECB35C-16D5-DE3D-7AB5-2E0C3A14273A}"/>
              </a:ext>
            </a:extLst>
          </p:cNvPr>
          <p:cNvSpPr txBox="1"/>
          <p:nvPr/>
        </p:nvSpPr>
        <p:spPr>
          <a:xfrm>
            <a:off x="622855" y="959502"/>
            <a:ext cx="106205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Q19. Jakie mieli Państwo wątpliwości/obawy przed założeniem gastrostomii? Proszę opisać, jeśli takie były.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A97F77F-2DDE-730E-D699-E3C30F11DF9A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D41E77A-BF17-7CF7-603E-AE3EC8193A10}"/>
              </a:ext>
            </a:extLst>
          </p:cNvPr>
          <p:cNvSpPr txBox="1"/>
          <p:nvPr/>
        </p:nvSpPr>
        <p:spPr>
          <a:xfrm>
            <a:off x="506894" y="1432448"/>
            <a:ext cx="111003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Baliśmy się, że sobie nie poradzimy z pielęgnacją, byliśmy przerażeni rurką wystającą z brzucha oraz obawa przed wypadnięciem i samym zabiegiem założenia.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Baliśmy się, że córka sobie ją wyrwie, w tamtym czasie była na tyle sprawna ruchowo. Były obawy czy sobie poradzimy z pielęgnacją i czy będzie tolerowała materiał, z którego jest zrobiony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Baliśmy się znieczulenia, powikłań zabiegu, obsługi i że dziecko za szybko zacznie przybierać na wadze i będą problemy z pielęgnacją.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Bałam się, że będzie to wyciekało z brzuszka, że będzie to dla dziecka niewygodne, czy dziecko da radę leżeć na brzuszku.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Czy treść żołądkowa będzie wyciekła na zewnątrz, czy rana będzie się dobrze goiła, co zrobimy jak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wypadnie.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jest żwawe i baliśmy się, że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wypadnie, baliśmy się też, że to go pogrąży w chorobie i już zupełnie nie będzie chciał jeść.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Ingerencja w ciało, ryzyko zakażeń, powikłania- stany zapalne, obawy przed rehabilitacją- leżenie na brzuchu, odbieranie dziecku radości ze smaku potraw.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Matka obawiała się kolejnych problemów, że jednak jest to dziura w brzuszku dziecka, że jest to dodatkowe inwalidztwo dla dziecka. Problemy z rehabilitacją.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Mieliśmy obawy dotyczące komplikacji jakie mogą powstać podczas zakładania gastrostomii oraz nie wiedzieliśmy, czy sobie poradzimy z obsługą dostępu.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Najgorsze było przeświadczenie, że nie będzie czuł smaku jedzenia i nie będzie czerpał przyjemności z jedzenia doustnego.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Niektórzy rodzice odradzali zakładanie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, że nie goją się przetoki, że są alergie, że przeciekają, że nie można się już tego pozbyć nawet, gdy nie jest potrzebny.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Obawa, że dziecko będzie miało dren w brzuchu. Dziecko jest w logicznym kontakcie słownym, uczęszcza do szkoły.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Okaleczenie, tj. zrobienie dziury w brzuchu, odebranie przyjemności jedzenia. Bałam się świadomie upośledzić swoje dziecko.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To, że po wyłonieniu gastrostomii nie będzie już tak łatwo z niej zejść i nie obejdzie się bez zabiegu inwazyjnego. W naszym przypadku zapowiadał się długi pobyt szpitalny i byłam pewna, że po założeniu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wizyty u </a:t>
            </a:r>
            <a:r>
              <a:rPr lang="pl-PL" sz="1200" err="1">
                <a:latin typeface="Aptos" panose="020B0004020202020204" pitchFamily="34" charset="0"/>
              </a:rPr>
              <a:t>neurologopedy</a:t>
            </a:r>
            <a:r>
              <a:rPr lang="pl-PL" sz="1200">
                <a:latin typeface="Aptos" panose="020B0004020202020204" pitchFamily="34" charset="0"/>
              </a:rPr>
              <a:t> i próby karmienia nie będą możliwe.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Że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(ciało obce) będzie przeszkadzało synowi, że będzie sprawiało dyskomfort, ponieważ występuje u dziecka wrażliwość sensoryczna, wrażliwość na dotyk.</a:t>
            </a:r>
          </a:p>
        </p:txBody>
      </p:sp>
    </p:spTree>
    <p:extLst>
      <p:ext uri="{BB962C8B-B14F-4D97-AF65-F5344CB8AC3E}">
        <p14:creationId xmlns:p14="http://schemas.microsoft.com/office/powerpoint/2010/main" val="237336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280724-CDF1-485F-8B92-2111704D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91" y="3004045"/>
            <a:ext cx="6478223" cy="1621699"/>
          </a:xfrm>
        </p:spPr>
        <p:txBody>
          <a:bodyPr>
            <a:normAutofit/>
          </a:bodyPr>
          <a:lstStyle/>
          <a:p>
            <a:pPr algn="r"/>
            <a:r>
              <a:rPr lang="pl-PL" sz="4200" b="1">
                <a:latin typeface="Aptos" panose="020B0004020202020204" pitchFamily="34" charset="0"/>
              </a:rPr>
              <a:t>Sytuacja po założeniu gastrostomii</a:t>
            </a:r>
            <a:endParaRPr lang="pl-PL" sz="4200" b="1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31035-4531-4E08-B286-CA992F40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4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F0626-9620-830E-2120-B5008E5D5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8ADCB24-FDBD-B2BD-35BD-411C1578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16E1124-5496-E923-544E-A237C6F2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Wpływ gastrostomii na stan odżywienia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54063C-0012-9DEE-C432-3A8E9C903C0F}"/>
              </a:ext>
            </a:extLst>
          </p:cNvPr>
          <p:cNvSpPr txBox="1"/>
          <p:nvPr/>
        </p:nvSpPr>
        <p:spPr>
          <a:xfrm>
            <a:off x="622855" y="1584655"/>
            <a:ext cx="50408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Q21. Czy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zauważają Państwo wpływ gastrostomii na stan odżywienia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(np. masa ciała, wzrastanie) dziecka?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E8BCDC-4125-B07A-D17D-AEBE71E0EC60}"/>
              </a:ext>
            </a:extLst>
          </p:cNvPr>
          <p:cNvSpPr txBox="1"/>
          <p:nvPr/>
        </p:nvSpPr>
        <p:spPr>
          <a:xfrm>
            <a:off x="506894" y="863279"/>
            <a:ext cx="1088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>
                <a:latin typeface="Aptos" panose="020B0004020202020204" pitchFamily="34" charset="0"/>
              </a:rPr>
              <a:t>Zdecydowana większość opiekunów (87%) zauważa wpływ gastrostomii na stan odżywienia dziecka. W niemal wszystkich przypadkach (98%) jest to wpływ raczej i zdecydowanie pozytywny.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CD29973-CC38-B95E-5E89-9C3847FA706B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F5FB27E-77FD-E72F-C5AB-C4586A76BBBC}"/>
              </a:ext>
            </a:extLst>
          </p:cNvPr>
          <p:cNvSpPr txBox="1"/>
          <p:nvPr/>
        </p:nvSpPr>
        <p:spPr>
          <a:xfrm>
            <a:off x="5925751" y="1587764"/>
            <a:ext cx="50408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Q22. Jak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oceniają Państwo wpływ gastrostomii na stan odżywienia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(np. masa ciała, wzrastanie) dziecka? Proszę zaznaczyć jedną odpowiedź.</a:t>
            </a:r>
          </a:p>
        </p:txBody>
      </p:sp>
      <p:graphicFrame>
        <p:nvGraphicFramePr>
          <p:cNvPr id="5" name="Content Placeholder 17">
            <a:extLst>
              <a:ext uri="{FF2B5EF4-FFF2-40B4-BE49-F238E27FC236}">
                <a16:creationId xmlns:a16="http://schemas.microsoft.com/office/drawing/2014/main" id="{9B337960-D38B-BB8B-652F-8137110E3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96113"/>
              </p:ext>
            </p:extLst>
          </p:nvPr>
        </p:nvGraphicFramePr>
        <p:xfrm>
          <a:off x="914400" y="2244475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0E8E48D8-893F-3AB2-A450-3050AE1F7AAC}"/>
              </a:ext>
            </a:extLst>
          </p:cNvPr>
          <p:cNvSpPr txBox="1"/>
          <p:nvPr/>
        </p:nvSpPr>
        <p:spPr>
          <a:xfrm>
            <a:off x="2352861" y="3212838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graphicFrame>
        <p:nvGraphicFramePr>
          <p:cNvPr id="12" name="Content Placeholder 17">
            <a:extLst>
              <a:ext uri="{FF2B5EF4-FFF2-40B4-BE49-F238E27FC236}">
                <a16:creationId xmlns:a16="http://schemas.microsoft.com/office/drawing/2014/main" id="{9A7307C3-0B5F-5945-0C2D-A555DC80C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613242"/>
              </p:ext>
            </p:extLst>
          </p:nvPr>
        </p:nvGraphicFramePr>
        <p:xfrm>
          <a:off x="6058676" y="2247584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383C31B-563B-F658-3599-84B140583C0E}"/>
              </a:ext>
            </a:extLst>
          </p:cNvPr>
          <p:cNvSpPr txBox="1"/>
          <p:nvPr/>
        </p:nvSpPr>
        <p:spPr>
          <a:xfrm>
            <a:off x="7534461" y="3215947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AD758E7-1A50-46BB-28C6-D52D8CD70CC8}"/>
              </a:ext>
            </a:extLst>
          </p:cNvPr>
          <p:cNvSpPr txBox="1"/>
          <p:nvPr/>
        </p:nvSpPr>
        <p:spPr>
          <a:xfrm>
            <a:off x="10106603" y="2527693"/>
            <a:ext cx="1248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ptos" panose="020B0004020202020204" pitchFamily="34" charset="0"/>
              </a:rPr>
              <a:t>pozytywnie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Top2boxes</a:t>
            </a:r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98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  <a:endParaRPr lang="en-US" sz="1600" b="1" dirty="0">
              <a:latin typeface="Aptos" panose="020B0004020202020204" pitchFamily="34" charset="0"/>
            </a:endParaRPr>
          </a:p>
          <a:p>
            <a:r>
              <a:rPr lang="en-US" sz="1600" b="1" dirty="0" err="1">
                <a:latin typeface="Aptos" panose="020B0004020202020204" pitchFamily="34" charset="0"/>
              </a:rPr>
              <a:t>negatywnie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Bottom2boxes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2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44396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931F8-9ED0-69B9-2F9C-A4B7D77D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014821C-0804-9FF5-13B1-6ADBC9FC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70A9BF9-39D5-4F92-9EF8-1D74FC6D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Wpływ gastrostomii na stan odżywienia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BA12A2-BB23-6116-E51E-52DBEF5BC726}"/>
              </a:ext>
            </a:extLst>
          </p:cNvPr>
          <p:cNvSpPr txBox="1"/>
          <p:nvPr/>
        </p:nvSpPr>
        <p:spPr>
          <a:xfrm>
            <a:off x="622855" y="959502"/>
            <a:ext cx="106205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Q23. Jaką zmianę Państwo zauważają? Na czym ona polega?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E1BC573-7AEE-81DA-ECB9-6379B4EDCCFE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FCBD19F-1783-2438-938A-7CC2B7426DC9}"/>
              </a:ext>
            </a:extLst>
          </p:cNvPr>
          <p:cNvSpPr txBox="1"/>
          <p:nvPr/>
        </p:nvSpPr>
        <p:spPr>
          <a:xfrm>
            <a:off x="506894" y="1432448"/>
            <a:ext cx="1110038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Brak wymiotów, dziecko jest bardziej pogodne i uśmiechnięte, rozwój psychomotoryczny „ruszył do przodu", pojawiły się pierwsze symptomy przyjmowania płynów i posiłków drogą doustną.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Córka przybrała na wadze, jest bardziej żywotna, ma lepszy humor. Lepiej pracuje w przedszkolu i na rehabilitacji.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Dużo łatwiej podać posiłki,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nie zatyka się jak wcześniej sonda, dużo szybciej można podać jedzenie, nie trzeba wszędzie zabierać ze sobą plastrów do klejenia sondy.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chętnie zaczęło brać do buzi np. smoczek, butelkę, sama wypije trochę wody z butelki i trochę zje z łyżeczki  Przybrała na wadze, lepiej współpracuje z fizjoterapeutami.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jest dożywione, nawodnione , zwiększona siła mięśniowa, zwiększenie masy ciała. Czujemy się bezpiecznie z gastrostomią.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na diecie przemysłowej funkcjonuje zdecydowanie lepiej. Neurologicznie ma mniej napadów, lepszy kontakt jest z dzieckiem, rośnie i jest nawodnione.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przybiera na masie, kiedy masa znacznie spada podczas infekcji lub operacji, powrót do lepszego stanu odżywienia jest zdecydowanie szybszy.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przybrało na wadze, jest pogodna, uśmiechnięta, chętnie się rehabilituje. Jest jej ciepło - ma ciepłe rączki i nóżki.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Dziecko się nie męczy jedzeniem, zmniejszona częstotliwość pobytów w szpitalu, łatwość podawania leków i pokarmu.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Mniejsza ilość wymiotów niż w przypadku sondy. Większa mobilność dziecka. "nic nie wystaje mu z nosa". Większa akceptacja społeczna.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Nie wiem czy to wpływ założonego </a:t>
            </a:r>
            <a:r>
              <a:rPr lang="pl-PL" sz="1200" err="1">
                <a:latin typeface="Aptos" panose="020B0004020202020204" pitchFamily="34" charset="0"/>
              </a:rPr>
              <a:t>pega</a:t>
            </a:r>
            <a:r>
              <a:rPr lang="pl-PL" sz="1200">
                <a:latin typeface="Aptos" panose="020B0004020202020204" pitchFamily="34" charset="0"/>
              </a:rPr>
              <a:t>, ale przy stałym zbilansowanym odżywianiu przez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dziecko zaczęło stopniowo próbować innych pokarmów doustnie.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Przede wszystkim po założeniu gastrostomii dziecko przestało mieć zachłystowe zapalenia płuc i zaczęło przybierać na wadze.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Syn jest pełen energii, jest dożywiony, przybiera na wadze, ma dobrą odporność, bo od założenia praktycznie nie choruje, a jak złapie jaki wirus to szybko z niego wychodzi.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Większa aktywność podczas zajęć w szkole, domu, regularne miesiączki, podczas infekcji łatwość podawania leków oraz odpowiednie nawodnienie, bardzo dobre wyniki badań.</a:t>
            </a:r>
          </a:p>
        </p:txBody>
      </p:sp>
    </p:spTree>
    <p:extLst>
      <p:ext uri="{BB962C8B-B14F-4D97-AF65-F5344CB8AC3E}">
        <p14:creationId xmlns:p14="http://schemas.microsoft.com/office/powerpoint/2010/main" val="180855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B996E-2CD2-36D9-6BE8-F8969513A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DDF950E-314C-DD33-E6AF-3AD60832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A471DB2-4F51-782F-A4BF-C60AFD02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Wpływ gastrostomii na przebieg rehabilitacji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BB602D-6B47-18C2-879E-019A1B183D09}"/>
              </a:ext>
            </a:extLst>
          </p:cNvPr>
          <p:cNvSpPr txBox="1"/>
          <p:nvPr/>
        </p:nvSpPr>
        <p:spPr>
          <a:xfrm>
            <a:off x="622855" y="1584655"/>
            <a:ext cx="50408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Q24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Czy zauważają Państwo wpływ gastrostomii na przebieg rehabilitacji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dziecka?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4FCC5A7-1DAA-83A9-EBDF-483687918249}"/>
              </a:ext>
            </a:extLst>
          </p:cNvPr>
          <p:cNvSpPr txBox="1"/>
          <p:nvPr/>
        </p:nvSpPr>
        <p:spPr>
          <a:xfrm>
            <a:off x="506894" y="863279"/>
            <a:ext cx="1088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Większość opiekunów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których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dziecka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dotyczy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rehabilitacja</a:t>
            </a:r>
            <a:r>
              <a:rPr lang="pl-PL" sz="1400" b="1" dirty="0">
                <a:latin typeface="Aptos" panose="020B0004020202020204" pitchFamily="34" charset="0"/>
              </a:rPr>
              <a:t> (67%) zauważa wpływ gastrostomii na przebieg rehabilitacji dziecka. </a:t>
            </a:r>
            <a:br>
              <a:rPr lang="en-US" sz="1400" b="1" dirty="0">
                <a:latin typeface="Aptos" panose="020B0004020202020204" pitchFamily="34" charset="0"/>
              </a:rPr>
            </a:br>
            <a:r>
              <a:rPr lang="pl-PL" sz="1400" b="1" dirty="0">
                <a:latin typeface="Aptos" panose="020B0004020202020204" pitchFamily="34" charset="0"/>
              </a:rPr>
              <a:t>W zdecydowanej większości przypadków (93%) jest to wpływ raczej i zdecydowanie pozytywny.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A32E9-8911-5571-25A2-34CAC59137C0}"/>
              </a:ext>
            </a:extLst>
          </p:cNvPr>
          <p:cNvSpPr txBox="1"/>
          <p:nvPr/>
        </p:nvSpPr>
        <p:spPr>
          <a:xfrm>
            <a:off x="351526" y="360710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03B0E3-6950-1FA0-2C32-430A0AB70D25}"/>
              </a:ext>
            </a:extLst>
          </p:cNvPr>
          <p:cNvSpPr txBox="1"/>
          <p:nvPr/>
        </p:nvSpPr>
        <p:spPr>
          <a:xfrm>
            <a:off x="5963073" y="1587764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Q25.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oceniają Państwo wpływ gastrostomii na przebieg rehabilitacji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dziecka? Proszę zaznaczyć jedną odpowiedź.</a:t>
            </a:r>
          </a:p>
        </p:txBody>
      </p:sp>
      <p:graphicFrame>
        <p:nvGraphicFramePr>
          <p:cNvPr id="5" name="Content Placeholder 17">
            <a:extLst>
              <a:ext uri="{FF2B5EF4-FFF2-40B4-BE49-F238E27FC236}">
                <a16:creationId xmlns:a16="http://schemas.microsoft.com/office/drawing/2014/main" id="{D34A1C7B-6005-727A-0F4B-D2351B923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041944"/>
              </p:ext>
            </p:extLst>
          </p:nvPr>
        </p:nvGraphicFramePr>
        <p:xfrm>
          <a:off x="2192698" y="2244476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94486906-E551-5000-C809-5398DDD145A1}"/>
              </a:ext>
            </a:extLst>
          </p:cNvPr>
          <p:cNvSpPr txBox="1"/>
          <p:nvPr/>
        </p:nvSpPr>
        <p:spPr>
          <a:xfrm>
            <a:off x="729335" y="2361816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graphicFrame>
        <p:nvGraphicFramePr>
          <p:cNvPr id="12" name="Content Placeholder 17">
            <a:extLst>
              <a:ext uri="{FF2B5EF4-FFF2-40B4-BE49-F238E27FC236}">
                <a16:creationId xmlns:a16="http://schemas.microsoft.com/office/drawing/2014/main" id="{6D0CCDB7-10A6-0881-4331-5790BDB7B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619109"/>
              </p:ext>
            </p:extLst>
          </p:nvPr>
        </p:nvGraphicFramePr>
        <p:xfrm>
          <a:off x="6095998" y="2247584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E452A58-CD0C-01CC-944E-23E3AA20C19D}"/>
              </a:ext>
            </a:extLst>
          </p:cNvPr>
          <p:cNvSpPr txBox="1"/>
          <p:nvPr/>
        </p:nvSpPr>
        <p:spPr>
          <a:xfrm>
            <a:off x="7571783" y="3215947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5C298676-3250-72C5-89F8-5E1E1145C8C3}"/>
              </a:ext>
            </a:extLst>
          </p:cNvPr>
          <p:cNvSpPr/>
          <p:nvPr/>
        </p:nvSpPr>
        <p:spPr>
          <a:xfrm>
            <a:off x="5087884" y="4499568"/>
            <a:ext cx="911249" cy="497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latin typeface="Aptos" panose="020B0004020202020204" pitchFamily="34" charset="0"/>
              </a:rPr>
              <a:t>N=224</a:t>
            </a:r>
          </a:p>
        </p:txBody>
      </p:sp>
      <p:graphicFrame>
        <p:nvGraphicFramePr>
          <p:cNvPr id="11" name="Content Placeholder 17">
            <a:extLst>
              <a:ext uri="{FF2B5EF4-FFF2-40B4-BE49-F238E27FC236}">
                <a16:creationId xmlns:a16="http://schemas.microsoft.com/office/drawing/2014/main" id="{6E0AB778-4844-41B5-BAC7-38419775F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440110"/>
              </p:ext>
            </p:extLst>
          </p:nvPr>
        </p:nvGraphicFramePr>
        <p:xfrm>
          <a:off x="2195806" y="4290995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3351D8D-5739-2770-313B-C28159EAAD8F}"/>
              </a:ext>
            </a:extLst>
          </p:cNvPr>
          <p:cNvSpPr txBox="1"/>
          <p:nvPr/>
        </p:nvSpPr>
        <p:spPr>
          <a:xfrm>
            <a:off x="3120718" y="5028723"/>
            <a:ext cx="11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N=336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961B7B3-9EDD-DEEE-EBD7-E77FB0861796}"/>
              </a:ext>
            </a:extLst>
          </p:cNvPr>
          <p:cNvSpPr txBox="1"/>
          <p:nvPr/>
        </p:nvSpPr>
        <p:spPr>
          <a:xfrm>
            <a:off x="345302" y="5728264"/>
            <a:ext cx="235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korzystający </a:t>
            </a:r>
            <a:br>
              <a:rPr lang="pl-PL" sz="1200" dirty="0">
                <a:latin typeface="Aptos" panose="020B0004020202020204" pitchFamily="34" charset="0"/>
              </a:rPr>
            </a:br>
            <a:r>
              <a:rPr lang="pl-PL" sz="1200" dirty="0">
                <a:latin typeface="Aptos" panose="020B0004020202020204" pitchFamily="34" charset="0"/>
              </a:rPr>
              <a:t>z rehabilitacji</a:t>
            </a: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CCF042C5-AEF4-8096-AC07-C757D821BBA3}"/>
              </a:ext>
            </a:extLst>
          </p:cNvPr>
          <p:cNvSpPr txBox="1"/>
          <p:nvPr/>
        </p:nvSpPr>
        <p:spPr>
          <a:xfrm>
            <a:off x="10106603" y="2527693"/>
            <a:ext cx="1248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ptos" panose="020B0004020202020204" pitchFamily="34" charset="0"/>
              </a:rPr>
              <a:t>pozytywnie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Top2boxes</a:t>
            </a:r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93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  <a:endParaRPr lang="en-US" sz="1600" b="1" dirty="0">
              <a:latin typeface="Aptos" panose="020B0004020202020204" pitchFamily="34" charset="0"/>
            </a:endParaRPr>
          </a:p>
          <a:p>
            <a:r>
              <a:rPr lang="en-US" sz="1600" b="1" dirty="0" err="1">
                <a:latin typeface="Aptos" panose="020B0004020202020204" pitchFamily="34" charset="0"/>
              </a:rPr>
              <a:t>negatywnie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Bottom2boxes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7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6481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3F37-8338-33BE-0B55-847A36F73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C1BE719-1430-46C7-D06D-FFB3FEEC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D563DB-07CF-BEB9-FAAB-AB3734C0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Przebieg rehabilitacji: opinia fizjoterapeutów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EE8D7F-4900-6F77-080C-029FF9F80486}"/>
              </a:ext>
            </a:extLst>
          </p:cNvPr>
          <p:cNvSpPr txBox="1"/>
          <p:nvPr/>
        </p:nvSpPr>
        <p:spPr>
          <a:xfrm>
            <a:off x="622855" y="1584655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Q26.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fizjoterapeuci/ rehabilitanci  zauważyli wpływ gastrostomii na przebieg rehabilitacji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Państwa dziecka?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9B9BF49-DD66-C7EC-7A23-7BFA271E0094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Zdaniem </a:t>
            </a:r>
            <a:r>
              <a:rPr lang="en-US" sz="1400" b="1" dirty="0" err="1">
                <a:latin typeface="Aptos" panose="020B0004020202020204" pitchFamily="34" charset="0"/>
              </a:rPr>
              <a:t>większości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rodziców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(60%)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korzystających</a:t>
            </a:r>
            <a:r>
              <a:rPr lang="en-US" sz="1400" b="1" dirty="0">
                <a:latin typeface="Aptos" panose="020B0004020202020204" pitchFamily="34" charset="0"/>
              </a:rPr>
              <a:t> z </a:t>
            </a:r>
            <a:r>
              <a:rPr lang="en-US" sz="1400" b="1" dirty="0" err="1">
                <a:latin typeface="Aptos" panose="020B0004020202020204" pitchFamily="34" charset="0"/>
              </a:rPr>
              <a:t>usług</a:t>
            </a:r>
            <a:r>
              <a:rPr lang="pl-PL" sz="1400" b="1" dirty="0">
                <a:latin typeface="Aptos" panose="020B0004020202020204" pitchFamily="34" charset="0"/>
              </a:rPr>
              <a:t> fizjoterapeutów i rehabilitantów</a:t>
            </a:r>
            <a:r>
              <a:rPr lang="en-US" sz="1400" b="1" dirty="0">
                <a:latin typeface="Aptos" panose="020B0004020202020204" pitchFamily="34" charset="0"/>
              </a:rPr>
              <a:t>,</a:t>
            </a:r>
            <a:r>
              <a:rPr lang="pl-PL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specjaliści</a:t>
            </a:r>
            <a:r>
              <a:rPr lang="en-US" sz="1400" b="1" dirty="0">
                <a:latin typeface="Aptos" panose="020B0004020202020204" pitchFamily="34" charset="0"/>
              </a:rPr>
              <a:t> ci </a:t>
            </a:r>
            <a:r>
              <a:rPr lang="pl-PL" sz="1400" b="1" dirty="0">
                <a:latin typeface="Aptos" panose="020B0004020202020204" pitchFamily="34" charset="0"/>
              </a:rPr>
              <a:t>zauważa</a:t>
            </a:r>
            <a:r>
              <a:rPr lang="en-US" sz="1400" b="1" dirty="0" err="1">
                <a:latin typeface="Aptos" panose="020B0004020202020204" pitchFamily="34" charset="0"/>
              </a:rPr>
              <a:t>ją</a:t>
            </a:r>
            <a:r>
              <a:rPr lang="pl-PL" sz="1400" b="1" dirty="0">
                <a:latin typeface="Aptos" panose="020B0004020202020204" pitchFamily="34" charset="0"/>
              </a:rPr>
              <a:t> wpływ gastrostomii na przebieg rehabilitacji dziecka. W zdecydowanej większości przypadków (95%) jest to wpływ raczej i zdecydowanie pozytywny.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DBEC9A3-01F3-ECB9-D80A-39106762173E}"/>
              </a:ext>
            </a:extLst>
          </p:cNvPr>
          <p:cNvSpPr txBox="1"/>
          <p:nvPr/>
        </p:nvSpPr>
        <p:spPr>
          <a:xfrm>
            <a:off x="5879098" y="1587764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Q27.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fizjoterapeuci/ rehabilitanci oceniają wpływ gastrostomii na przebieg rehabilitacji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dziecka? </a:t>
            </a:r>
          </a:p>
        </p:txBody>
      </p:sp>
      <p:graphicFrame>
        <p:nvGraphicFramePr>
          <p:cNvPr id="12" name="Content Placeholder 17">
            <a:extLst>
              <a:ext uri="{FF2B5EF4-FFF2-40B4-BE49-F238E27FC236}">
                <a16:creationId xmlns:a16="http://schemas.microsoft.com/office/drawing/2014/main" id="{EEA8F698-9D70-DF3C-AC8D-2C72EA903AA8}"/>
              </a:ext>
            </a:extLst>
          </p:cNvPr>
          <p:cNvGraphicFramePr>
            <a:graphicFrameLocks/>
          </p:cNvGraphicFramePr>
          <p:nvPr/>
        </p:nvGraphicFramePr>
        <p:xfrm>
          <a:off x="6012023" y="2247584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46EB244-4962-E98B-1B18-F6E1A6770E12}"/>
              </a:ext>
            </a:extLst>
          </p:cNvPr>
          <p:cNvSpPr txBox="1"/>
          <p:nvPr/>
        </p:nvSpPr>
        <p:spPr>
          <a:xfrm>
            <a:off x="7469144" y="3215947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6F6A525A-A20C-8129-D0F4-CF983B4C3D7D}"/>
              </a:ext>
            </a:extLst>
          </p:cNvPr>
          <p:cNvSpPr/>
          <p:nvPr/>
        </p:nvSpPr>
        <p:spPr>
          <a:xfrm>
            <a:off x="4898572" y="4562865"/>
            <a:ext cx="911249" cy="497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latin typeface="Aptos" panose="020B0004020202020204" pitchFamily="34" charset="0"/>
              </a:rPr>
              <a:t>N=207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05A8C4-6CF0-6AEF-D047-BFFE693259ED}"/>
              </a:ext>
            </a:extLst>
          </p:cNvPr>
          <p:cNvSpPr txBox="1"/>
          <p:nvPr/>
        </p:nvSpPr>
        <p:spPr>
          <a:xfrm>
            <a:off x="351526" y="360710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13" name="Content Placeholder 17">
            <a:extLst>
              <a:ext uri="{FF2B5EF4-FFF2-40B4-BE49-F238E27FC236}">
                <a16:creationId xmlns:a16="http://schemas.microsoft.com/office/drawing/2014/main" id="{6CFB7FBF-CCCE-A94A-A552-60EB629E2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401133"/>
              </p:ext>
            </p:extLst>
          </p:nvPr>
        </p:nvGraphicFramePr>
        <p:xfrm>
          <a:off x="2192698" y="2244476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24006C1-FAD6-5F7C-44CF-3940E5FCB757}"/>
              </a:ext>
            </a:extLst>
          </p:cNvPr>
          <p:cNvSpPr txBox="1"/>
          <p:nvPr/>
        </p:nvSpPr>
        <p:spPr>
          <a:xfrm>
            <a:off x="729335" y="2361816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graphicFrame>
        <p:nvGraphicFramePr>
          <p:cNvPr id="15" name="Content Placeholder 17">
            <a:extLst>
              <a:ext uri="{FF2B5EF4-FFF2-40B4-BE49-F238E27FC236}">
                <a16:creationId xmlns:a16="http://schemas.microsoft.com/office/drawing/2014/main" id="{5710A773-BACD-0FB4-36A2-6B173DF48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814738"/>
              </p:ext>
            </p:extLst>
          </p:nvPr>
        </p:nvGraphicFramePr>
        <p:xfrm>
          <a:off x="2195806" y="4290995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E25F6C6-AC21-EA71-E628-D95DBB050BD9}"/>
              </a:ext>
            </a:extLst>
          </p:cNvPr>
          <p:cNvSpPr txBox="1"/>
          <p:nvPr/>
        </p:nvSpPr>
        <p:spPr>
          <a:xfrm>
            <a:off x="3120718" y="5028723"/>
            <a:ext cx="11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N=328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22EE5DF-66F0-CF11-6F21-79BC91AE4EFA}"/>
              </a:ext>
            </a:extLst>
          </p:cNvPr>
          <p:cNvSpPr txBox="1"/>
          <p:nvPr/>
        </p:nvSpPr>
        <p:spPr>
          <a:xfrm>
            <a:off x="593712" y="4980655"/>
            <a:ext cx="235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Podstawa: korzystający </a:t>
            </a:r>
            <a:br>
              <a:rPr lang="pl-PL" sz="1400" b="1" dirty="0">
                <a:latin typeface="Aptos" panose="020B0004020202020204" pitchFamily="34" charset="0"/>
              </a:rPr>
            </a:br>
            <a:r>
              <a:rPr lang="pl-PL" sz="1400" b="1" dirty="0">
                <a:latin typeface="Aptos" panose="020B0004020202020204" pitchFamily="34" charset="0"/>
              </a:rPr>
              <a:t>z porad specjalisty</a:t>
            </a:r>
          </a:p>
        </p:txBody>
      </p:sp>
      <p:sp>
        <p:nvSpPr>
          <p:cNvPr id="5" name="pole tekstowe 1">
            <a:extLst>
              <a:ext uri="{FF2B5EF4-FFF2-40B4-BE49-F238E27FC236}">
                <a16:creationId xmlns:a16="http://schemas.microsoft.com/office/drawing/2014/main" id="{E6B718DE-F0CC-9AD4-0540-238AE8745253}"/>
              </a:ext>
            </a:extLst>
          </p:cNvPr>
          <p:cNvSpPr txBox="1"/>
          <p:nvPr/>
        </p:nvSpPr>
        <p:spPr>
          <a:xfrm>
            <a:off x="10106603" y="2527693"/>
            <a:ext cx="1248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ptos" panose="020B0004020202020204" pitchFamily="34" charset="0"/>
              </a:rPr>
              <a:t>pozytywnie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Top2boxes</a:t>
            </a:r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95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  <a:endParaRPr lang="en-US" sz="1600" b="1" dirty="0">
              <a:latin typeface="Aptos" panose="020B0004020202020204" pitchFamily="34" charset="0"/>
            </a:endParaRPr>
          </a:p>
          <a:p>
            <a:r>
              <a:rPr lang="en-US" sz="1600" b="1" dirty="0" err="1">
                <a:latin typeface="Aptos" panose="020B0004020202020204" pitchFamily="34" charset="0"/>
              </a:rPr>
              <a:t>negatywnie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Bottom2boxes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5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6546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FE2DB-9F6B-653E-58F9-54C91E25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813A7DD-491C-5DD7-8C38-7C3362CC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431758E-EE3C-1D7B-6D83-7B495FC34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Przebieg rehabilitacji: opinia logopedów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C7D7C5-5D11-212A-F7F5-F514DDBE975C}"/>
              </a:ext>
            </a:extLst>
          </p:cNvPr>
          <p:cNvSpPr txBox="1"/>
          <p:nvPr/>
        </p:nvSpPr>
        <p:spPr>
          <a:xfrm>
            <a:off x="622855" y="1584655"/>
            <a:ext cx="50408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Q28. Czy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logopeda/ neurologopeda  zauważył wpływ gastrostomii na ogólny stan zdrowia oraz proces rehabilitacji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Państwa dziecka?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CDF0D69-B33B-47C3-DB6F-F1AB0A6E8BC6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Zdaniem </a:t>
            </a:r>
            <a:r>
              <a:rPr lang="en-US" sz="1400" b="1" dirty="0" err="1">
                <a:latin typeface="Aptos" panose="020B0004020202020204" pitchFamily="34" charset="0"/>
              </a:rPr>
              <a:t>większości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rodziców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(</a:t>
            </a:r>
            <a:r>
              <a:rPr lang="en-US" sz="1400" b="1" dirty="0">
                <a:latin typeface="Aptos" panose="020B0004020202020204" pitchFamily="34" charset="0"/>
              </a:rPr>
              <a:t>58</a:t>
            </a:r>
            <a:r>
              <a:rPr lang="pl-PL" sz="1400" b="1" dirty="0">
                <a:latin typeface="Aptos" panose="020B0004020202020204" pitchFamily="34" charset="0"/>
              </a:rPr>
              <a:t>%)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korzystających</a:t>
            </a:r>
            <a:r>
              <a:rPr lang="en-US" sz="1400" b="1" dirty="0">
                <a:latin typeface="Aptos" panose="020B0004020202020204" pitchFamily="34" charset="0"/>
              </a:rPr>
              <a:t> z </a:t>
            </a:r>
            <a:r>
              <a:rPr lang="en-US" sz="1400" b="1" dirty="0" err="1">
                <a:latin typeface="Aptos" panose="020B0004020202020204" pitchFamily="34" charset="0"/>
              </a:rPr>
              <a:t>usług</a:t>
            </a:r>
            <a:r>
              <a:rPr lang="pl-PL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logopedów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i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neurologopedów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specjaliści</a:t>
            </a:r>
            <a:r>
              <a:rPr lang="en-US" sz="1400" b="1" dirty="0">
                <a:latin typeface="Aptos" panose="020B0004020202020204" pitchFamily="34" charset="0"/>
              </a:rPr>
              <a:t> ci </a:t>
            </a:r>
            <a:r>
              <a:rPr lang="pl-PL" sz="1400" b="1" dirty="0">
                <a:latin typeface="Aptos" panose="020B0004020202020204" pitchFamily="34" charset="0"/>
              </a:rPr>
              <a:t>zauważa</a:t>
            </a:r>
            <a:r>
              <a:rPr lang="en-US" sz="1400" b="1" dirty="0" err="1">
                <a:latin typeface="Aptos" panose="020B0004020202020204" pitchFamily="34" charset="0"/>
              </a:rPr>
              <a:t>ją</a:t>
            </a:r>
            <a:r>
              <a:rPr lang="pl-PL" sz="1400" b="1" dirty="0">
                <a:latin typeface="Aptos" panose="020B0004020202020204" pitchFamily="34" charset="0"/>
              </a:rPr>
              <a:t> wpływ gastrostomii na przebieg rehabilitacji dziecka. W zdecydowanej większości przypadków (96%) jest to wpływ raczej i zdecydowanie pozytywny.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9B82E10-37A1-7710-766B-28D4A8AB1D96}"/>
              </a:ext>
            </a:extLst>
          </p:cNvPr>
          <p:cNvSpPr txBox="1"/>
          <p:nvPr/>
        </p:nvSpPr>
        <p:spPr>
          <a:xfrm>
            <a:off x="5972402" y="1587764"/>
            <a:ext cx="50408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Q29. Jak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logopeda/ neurologopeda  ocenia wpływ gastrostomii na ogólny stan zdrowia oraz proces rehabilitacji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Państwa dziecka? </a:t>
            </a:r>
          </a:p>
        </p:txBody>
      </p:sp>
      <p:graphicFrame>
        <p:nvGraphicFramePr>
          <p:cNvPr id="12" name="Content Placeholder 17">
            <a:extLst>
              <a:ext uri="{FF2B5EF4-FFF2-40B4-BE49-F238E27FC236}">
                <a16:creationId xmlns:a16="http://schemas.microsoft.com/office/drawing/2014/main" id="{D4F259F1-C5F5-6F01-7AAD-194DC479D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668664"/>
              </p:ext>
            </p:extLst>
          </p:nvPr>
        </p:nvGraphicFramePr>
        <p:xfrm>
          <a:off x="6105327" y="2247584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D3EED56-6FFA-2FFC-7E1D-B355FDAE1CE3}"/>
              </a:ext>
            </a:extLst>
          </p:cNvPr>
          <p:cNvSpPr txBox="1"/>
          <p:nvPr/>
        </p:nvSpPr>
        <p:spPr>
          <a:xfrm>
            <a:off x="7581112" y="3215947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265223E9-50C9-7B3F-40C5-50E38FE2B006}"/>
              </a:ext>
            </a:extLst>
          </p:cNvPr>
          <p:cNvSpPr/>
          <p:nvPr/>
        </p:nvSpPr>
        <p:spPr>
          <a:xfrm>
            <a:off x="4870580" y="4314049"/>
            <a:ext cx="911249" cy="497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latin typeface="Aptos" panose="020B0004020202020204" pitchFamily="34" charset="0"/>
              </a:rPr>
              <a:t>N=136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EEDDAE2-8723-CEE1-FADC-7E057B389415}"/>
              </a:ext>
            </a:extLst>
          </p:cNvPr>
          <p:cNvSpPr txBox="1"/>
          <p:nvPr/>
        </p:nvSpPr>
        <p:spPr>
          <a:xfrm>
            <a:off x="351526" y="360710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13" name="Content Placeholder 17">
            <a:extLst>
              <a:ext uri="{FF2B5EF4-FFF2-40B4-BE49-F238E27FC236}">
                <a16:creationId xmlns:a16="http://schemas.microsoft.com/office/drawing/2014/main" id="{FD5863A3-08C3-752F-A0AA-AD5BC89A7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051485"/>
              </p:ext>
            </p:extLst>
          </p:nvPr>
        </p:nvGraphicFramePr>
        <p:xfrm>
          <a:off x="2192698" y="2244476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2006692-2778-510D-18F2-AC52507F44BD}"/>
              </a:ext>
            </a:extLst>
          </p:cNvPr>
          <p:cNvSpPr txBox="1"/>
          <p:nvPr/>
        </p:nvSpPr>
        <p:spPr>
          <a:xfrm>
            <a:off x="729335" y="2361816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83534B3A-46E1-AF85-AE2A-1842ED398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091986"/>
              </p:ext>
            </p:extLst>
          </p:nvPr>
        </p:nvGraphicFramePr>
        <p:xfrm>
          <a:off x="2195806" y="4290995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D0EC3F6-5D03-AFBC-2AAF-685C81BC7B9B}"/>
              </a:ext>
            </a:extLst>
          </p:cNvPr>
          <p:cNvSpPr txBox="1"/>
          <p:nvPr/>
        </p:nvSpPr>
        <p:spPr>
          <a:xfrm>
            <a:off x="3120718" y="5028723"/>
            <a:ext cx="11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N=234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5" name="pole tekstowe 1">
            <a:extLst>
              <a:ext uri="{FF2B5EF4-FFF2-40B4-BE49-F238E27FC236}">
                <a16:creationId xmlns:a16="http://schemas.microsoft.com/office/drawing/2014/main" id="{94097158-49D3-BA15-BD2B-5EDAC79245D7}"/>
              </a:ext>
            </a:extLst>
          </p:cNvPr>
          <p:cNvSpPr txBox="1"/>
          <p:nvPr/>
        </p:nvSpPr>
        <p:spPr>
          <a:xfrm>
            <a:off x="10106603" y="2527693"/>
            <a:ext cx="1248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ptos" panose="020B0004020202020204" pitchFamily="34" charset="0"/>
              </a:rPr>
              <a:t>pozytywnie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Top2boxes</a:t>
            </a:r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96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  <a:endParaRPr lang="en-US" sz="1600" b="1" dirty="0">
              <a:latin typeface="Aptos" panose="020B0004020202020204" pitchFamily="34" charset="0"/>
            </a:endParaRPr>
          </a:p>
          <a:p>
            <a:r>
              <a:rPr lang="en-US" sz="1600" b="1" dirty="0" err="1">
                <a:latin typeface="Aptos" panose="020B0004020202020204" pitchFamily="34" charset="0"/>
              </a:rPr>
              <a:t>negatywnie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Bottom2boxes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4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</a:p>
        </p:txBody>
      </p:sp>
      <p:sp>
        <p:nvSpPr>
          <p:cNvPr id="10" name="pole tekstowe 18">
            <a:extLst>
              <a:ext uri="{FF2B5EF4-FFF2-40B4-BE49-F238E27FC236}">
                <a16:creationId xmlns:a16="http://schemas.microsoft.com/office/drawing/2014/main" id="{DD6A049A-BC8C-6820-1AD5-CB26A53CCF5E}"/>
              </a:ext>
            </a:extLst>
          </p:cNvPr>
          <p:cNvSpPr txBox="1"/>
          <p:nvPr/>
        </p:nvSpPr>
        <p:spPr>
          <a:xfrm>
            <a:off x="593712" y="4980655"/>
            <a:ext cx="235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Podstawa: korzystający </a:t>
            </a:r>
            <a:br>
              <a:rPr lang="pl-PL" sz="1400" b="1" dirty="0">
                <a:latin typeface="Aptos" panose="020B0004020202020204" pitchFamily="34" charset="0"/>
              </a:rPr>
            </a:br>
            <a:r>
              <a:rPr lang="pl-PL" sz="1400" b="1" dirty="0">
                <a:latin typeface="Aptos" panose="020B0004020202020204" pitchFamily="34" charset="0"/>
              </a:rPr>
              <a:t>z porad specjalisty</a:t>
            </a:r>
          </a:p>
        </p:txBody>
      </p:sp>
    </p:spTree>
    <p:extLst>
      <p:ext uri="{BB962C8B-B14F-4D97-AF65-F5344CB8AC3E}">
        <p14:creationId xmlns:p14="http://schemas.microsoft.com/office/powerpoint/2010/main" val="877504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A6239-D525-4513-E25D-724AFDB0E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B715BB8-E8B8-EFCE-327B-688E2E7A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9CE84A3-D38F-A072-58AD-BB2F7FF5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Przebieg rehabilitacji: opinia psychologów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</a:rPr>
              <a:t>psychiatrów</a:t>
            </a:r>
            <a:endParaRPr lang="pl-PL" sz="3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9107B63-A06D-2856-9376-25B7EB01A171}"/>
              </a:ext>
            </a:extLst>
          </p:cNvPr>
          <p:cNvSpPr txBox="1"/>
          <p:nvPr/>
        </p:nvSpPr>
        <p:spPr>
          <a:xfrm>
            <a:off x="622855" y="1584655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Q30. Czy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psycholog/ psychiatra zauważył wpływ gastrostomii na ogólny stan zdrowia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Państwa dziecka?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C86C9F-9A57-83E9-053B-7FA81B3D81AF}"/>
              </a:ext>
            </a:extLst>
          </p:cNvPr>
          <p:cNvSpPr txBox="1"/>
          <p:nvPr/>
        </p:nvSpPr>
        <p:spPr>
          <a:xfrm>
            <a:off x="5832445" y="1587764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Q31. Jak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psycholog/ psychiatra  ocenia wpływ gastrostomii na ogólny stan zdrowia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Państwa dziecka?  </a:t>
            </a:r>
          </a:p>
        </p:txBody>
      </p:sp>
      <p:graphicFrame>
        <p:nvGraphicFramePr>
          <p:cNvPr id="12" name="Content Placeholder 17">
            <a:extLst>
              <a:ext uri="{FF2B5EF4-FFF2-40B4-BE49-F238E27FC236}">
                <a16:creationId xmlns:a16="http://schemas.microsoft.com/office/drawing/2014/main" id="{06093954-FA5A-2A38-667C-83A985EA4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595073"/>
              </p:ext>
            </p:extLst>
          </p:nvPr>
        </p:nvGraphicFramePr>
        <p:xfrm>
          <a:off x="5965370" y="2247584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FF99A15-8097-8ACC-4789-4AC874ECF071}"/>
              </a:ext>
            </a:extLst>
          </p:cNvPr>
          <p:cNvSpPr txBox="1"/>
          <p:nvPr/>
        </p:nvSpPr>
        <p:spPr>
          <a:xfrm>
            <a:off x="7441155" y="3215947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55935C8D-ACE0-2315-10A2-3A2420C1E4E6}"/>
              </a:ext>
            </a:extLst>
          </p:cNvPr>
          <p:cNvSpPr/>
          <p:nvPr/>
        </p:nvSpPr>
        <p:spPr>
          <a:xfrm>
            <a:off x="4921196" y="4310940"/>
            <a:ext cx="911249" cy="497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ptos" panose="020B0004020202020204" pitchFamily="34" charset="0"/>
              </a:rPr>
              <a:t>N=57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82C819-BD92-C939-EAE3-551A7136C681}"/>
              </a:ext>
            </a:extLst>
          </p:cNvPr>
          <p:cNvSpPr txBox="1"/>
          <p:nvPr/>
        </p:nvSpPr>
        <p:spPr>
          <a:xfrm>
            <a:off x="351526" y="360710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13" name="Content Placeholder 17">
            <a:extLst>
              <a:ext uri="{FF2B5EF4-FFF2-40B4-BE49-F238E27FC236}">
                <a16:creationId xmlns:a16="http://schemas.microsoft.com/office/drawing/2014/main" id="{AD2838C3-ABBF-B88B-FAF4-A2FA22BF4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9781"/>
              </p:ext>
            </p:extLst>
          </p:nvPr>
        </p:nvGraphicFramePr>
        <p:xfrm>
          <a:off x="2192698" y="2244476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ED45AEA-2DF4-BC04-8678-0EA0D630D3AC}"/>
              </a:ext>
            </a:extLst>
          </p:cNvPr>
          <p:cNvSpPr txBox="1"/>
          <p:nvPr/>
        </p:nvSpPr>
        <p:spPr>
          <a:xfrm>
            <a:off x="729335" y="2361816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Brak istotnych różnic między grupami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6CDE457C-8BF5-F7BA-CD0D-E24B1DAF8E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737610"/>
              </p:ext>
            </p:extLst>
          </p:nvPr>
        </p:nvGraphicFramePr>
        <p:xfrm>
          <a:off x="2195806" y="4290995"/>
          <a:ext cx="3004456" cy="205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8E5D0FB-5F18-62A0-0037-FE7F02D1FA59}"/>
              </a:ext>
            </a:extLst>
          </p:cNvPr>
          <p:cNvSpPr txBox="1"/>
          <p:nvPr/>
        </p:nvSpPr>
        <p:spPr>
          <a:xfrm>
            <a:off x="3120718" y="5028723"/>
            <a:ext cx="11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ptos" panose="020B0004020202020204" pitchFamily="34" charset="0"/>
              </a:rPr>
              <a:t>N=118</a:t>
            </a:r>
            <a:endParaRPr lang="pl-PL" sz="1600" b="1" dirty="0">
              <a:latin typeface="Aptos" panose="020B0004020202020204" pitchFamily="34" charset="0"/>
            </a:endParaRPr>
          </a:p>
        </p:txBody>
      </p:sp>
      <p:sp>
        <p:nvSpPr>
          <p:cNvPr id="5" name="pole tekstowe 1">
            <a:extLst>
              <a:ext uri="{FF2B5EF4-FFF2-40B4-BE49-F238E27FC236}">
                <a16:creationId xmlns:a16="http://schemas.microsoft.com/office/drawing/2014/main" id="{8AEC047E-1242-5E01-2ADF-814B7223B3A1}"/>
              </a:ext>
            </a:extLst>
          </p:cNvPr>
          <p:cNvSpPr txBox="1"/>
          <p:nvPr/>
        </p:nvSpPr>
        <p:spPr>
          <a:xfrm>
            <a:off x="10106603" y="2527693"/>
            <a:ext cx="1248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ptos" panose="020B0004020202020204" pitchFamily="34" charset="0"/>
              </a:rPr>
              <a:t>pozytywnie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Top2boxes</a:t>
            </a:r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98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  <a:endParaRPr lang="en-US" sz="1600" b="1" dirty="0">
              <a:latin typeface="Aptos" panose="020B0004020202020204" pitchFamily="34" charset="0"/>
            </a:endParaRPr>
          </a:p>
          <a:p>
            <a:r>
              <a:rPr lang="en-US" sz="1600" b="1" dirty="0" err="1">
                <a:latin typeface="Aptos" panose="020B0004020202020204" pitchFamily="34" charset="0"/>
              </a:rPr>
              <a:t>negatywnie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Bottom2boxes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2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</a:p>
        </p:txBody>
      </p:sp>
      <p:sp>
        <p:nvSpPr>
          <p:cNvPr id="9" name="pole tekstowe 7">
            <a:extLst>
              <a:ext uri="{FF2B5EF4-FFF2-40B4-BE49-F238E27FC236}">
                <a16:creationId xmlns:a16="http://schemas.microsoft.com/office/drawing/2014/main" id="{D33886E3-EB30-FC76-669D-973FF7D489B7}"/>
              </a:ext>
            </a:extLst>
          </p:cNvPr>
          <p:cNvSpPr txBox="1"/>
          <p:nvPr/>
        </p:nvSpPr>
        <p:spPr>
          <a:xfrm>
            <a:off x="506894" y="863279"/>
            <a:ext cx="1088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Zdaniem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połowy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rodziców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(</a:t>
            </a:r>
            <a:r>
              <a:rPr lang="en-US" sz="1400" b="1" dirty="0">
                <a:latin typeface="Aptos" panose="020B0004020202020204" pitchFamily="34" charset="0"/>
              </a:rPr>
              <a:t>48</a:t>
            </a:r>
            <a:r>
              <a:rPr lang="pl-PL" sz="1400" b="1" dirty="0">
                <a:latin typeface="Aptos" panose="020B0004020202020204" pitchFamily="34" charset="0"/>
              </a:rPr>
              <a:t>%)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korzystających</a:t>
            </a:r>
            <a:r>
              <a:rPr lang="en-US" sz="1400" b="1" dirty="0">
                <a:latin typeface="Aptos" panose="020B0004020202020204" pitchFamily="34" charset="0"/>
              </a:rPr>
              <a:t> z </a:t>
            </a:r>
            <a:r>
              <a:rPr lang="en-US" sz="1400" b="1" dirty="0" err="1">
                <a:latin typeface="Aptos" panose="020B0004020202020204" pitchFamily="34" charset="0"/>
              </a:rPr>
              <a:t>usług</a:t>
            </a:r>
            <a:r>
              <a:rPr lang="pl-PL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psychologów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lub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psychiatrów</a:t>
            </a:r>
            <a:r>
              <a:rPr lang="en-US" sz="1400" b="1" dirty="0">
                <a:latin typeface="Aptos" panose="020B0004020202020204" pitchFamily="34" charset="0"/>
              </a:rPr>
              <a:t>, </a:t>
            </a:r>
            <a:r>
              <a:rPr lang="en-US" sz="1400" b="1" dirty="0" err="1">
                <a:latin typeface="Aptos" panose="020B0004020202020204" pitchFamily="34" charset="0"/>
              </a:rPr>
              <a:t>specjaliści</a:t>
            </a:r>
            <a:r>
              <a:rPr lang="en-US" sz="1400" b="1" dirty="0">
                <a:latin typeface="Aptos" panose="020B0004020202020204" pitchFamily="34" charset="0"/>
              </a:rPr>
              <a:t> ci </a:t>
            </a:r>
            <a:r>
              <a:rPr lang="pl-PL" sz="1400" b="1" dirty="0">
                <a:latin typeface="Aptos" panose="020B0004020202020204" pitchFamily="34" charset="0"/>
              </a:rPr>
              <a:t>zauważa</a:t>
            </a:r>
            <a:r>
              <a:rPr lang="en-US" sz="1400" b="1" dirty="0" err="1">
                <a:latin typeface="Aptos" panose="020B0004020202020204" pitchFamily="34" charset="0"/>
              </a:rPr>
              <a:t>ją</a:t>
            </a:r>
            <a:r>
              <a:rPr lang="pl-PL" sz="1400" b="1" dirty="0">
                <a:latin typeface="Aptos" panose="020B0004020202020204" pitchFamily="34" charset="0"/>
              </a:rPr>
              <a:t> wpływ gastrostomii na przebieg rehabilitacji dziecka. W zdecydowanej większości przypadków (9</a:t>
            </a:r>
            <a:r>
              <a:rPr lang="en-US" sz="1400" b="1" dirty="0">
                <a:latin typeface="Aptos" panose="020B0004020202020204" pitchFamily="34" charset="0"/>
              </a:rPr>
              <a:t>8</a:t>
            </a:r>
            <a:r>
              <a:rPr lang="pl-PL" sz="1400" b="1" dirty="0">
                <a:latin typeface="Aptos" panose="020B0004020202020204" pitchFamily="34" charset="0"/>
              </a:rPr>
              <a:t>%) jest to wpływ raczej i zdecydowanie pozytywny. </a:t>
            </a:r>
          </a:p>
        </p:txBody>
      </p:sp>
      <p:sp>
        <p:nvSpPr>
          <p:cNvPr id="15" name="pole tekstowe 18">
            <a:extLst>
              <a:ext uri="{FF2B5EF4-FFF2-40B4-BE49-F238E27FC236}">
                <a16:creationId xmlns:a16="http://schemas.microsoft.com/office/drawing/2014/main" id="{886079BA-8A98-8941-05EF-4E9E8D98DD80}"/>
              </a:ext>
            </a:extLst>
          </p:cNvPr>
          <p:cNvSpPr txBox="1"/>
          <p:nvPr/>
        </p:nvSpPr>
        <p:spPr>
          <a:xfrm>
            <a:off x="593712" y="4980655"/>
            <a:ext cx="235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Podstawa: korzystający </a:t>
            </a:r>
            <a:br>
              <a:rPr lang="pl-PL" sz="1400" b="1" dirty="0">
                <a:latin typeface="Aptos" panose="020B0004020202020204" pitchFamily="34" charset="0"/>
              </a:rPr>
            </a:br>
            <a:r>
              <a:rPr lang="pl-PL" sz="1400" b="1" dirty="0">
                <a:latin typeface="Aptos" panose="020B0004020202020204" pitchFamily="34" charset="0"/>
              </a:rPr>
              <a:t>z porad specjalisty</a:t>
            </a:r>
          </a:p>
        </p:txBody>
      </p:sp>
    </p:spTree>
    <p:extLst>
      <p:ext uri="{BB962C8B-B14F-4D97-AF65-F5344CB8AC3E}">
        <p14:creationId xmlns:p14="http://schemas.microsoft.com/office/powerpoint/2010/main" val="394624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56856"/>
            <a:ext cx="10515600" cy="65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Podsumowanie wyników (1/4)</a:t>
            </a:r>
            <a:endParaRPr lang="en-US" sz="3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7187-7C8A-4413-AA99-9E11CB0F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CBAD8-B9EC-4B32-9968-077E2357E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426FA3B-8335-1A8E-8ECB-D611758E0BDC}"/>
              </a:ext>
            </a:extLst>
          </p:cNvPr>
          <p:cNvSpPr txBox="1">
            <a:spLocks/>
          </p:cNvSpPr>
          <p:nvPr/>
        </p:nvSpPr>
        <p:spPr>
          <a:xfrm>
            <a:off x="838200" y="1178183"/>
            <a:ext cx="10515600" cy="494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Sytuacja przed założeniem gastrostomii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Rodzice dzieci z gastrostomią korzystają z porad lekarzy specjalistów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: fizjoterapeutów i rehabilitantów  - 87%, logopedów i neurologopedów  - 75%  oraz psychologów i psychiatrów  - 43% .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Rodzice deklarują, że poszczególni specjaliści zazwyczaj zachęcali do założenia gastrostomii lub nie wypowiadali się na ten temat. 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Zachęcali: 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f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izjoterapeuci/ rehabilitanci 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- 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zdaniem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47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%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rodziców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, 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l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ogopedzi/ neurologopedzi 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- 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zdaniem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36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%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rodziców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, 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p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sychologowie/ psychiatrzy 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–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zdaniem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19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%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rodziców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. </a:t>
            </a: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Odsetki 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odradzających gastrostomię były bardzo niskie.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Głównym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powodem założenia gastrostomii były zaburzenia połykania (71%). </a:t>
            </a: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Ponad połowa rodziców </a:t>
            </a:r>
            <a:r>
              <a:rPr lang="en-US" sz="1300" dirty="0">
                <a:solidFill>
                  <a:srgbClr val="0A2B5D"/>
                </a:solidFill>
                <a:latin typeface="Aptos" panose="020B0004020202020204" pitchFamily="34" charset="0"/>
              </a:rPr>
              <a:t> - 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56%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wskazała też fakt, że dziecko nie przybierało na wadze, a 50% – wydłużony czas posiłków.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61% dzieci było wcześniej karmionych przez sondę, przy czym 39% stale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Stałe karmienie przez sondę dotyczyło częściej innych dolegliwości niż chorób neurologicznych oraz dzieci młodszych (do 6 lat) niż starszych.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Rodzice</a:t>
            </a:r>
            <a:r>
              <a:rPr lang="en-US" sz="1300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300" dirty="0" err="1">
                <a:solidFill>
                  <a:srgbClr val="0A2B5D"/>
                </a:solidFill>
                <a:latin typeface="Aptos" panose="020B0004020202020204" pitchFamily="34" charset="0"/>
              </a:rPr>
              <a:t>najczęściej</a:t>
            </a: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 deklarują, że </a:t>
            </a:r>
            <a:r>
              <a:rPr lang="en-US" sz="1300" dirty="0">
                <a:solidFill>
                  <a:srgbClr val="0A2B5D"/>
                </a:solidFill>
                <a:latin typeface="Aptos" panose="020B0004020202020204" pitchFamily="34" charset="0"/>
              </a:rPr>
              <a:t>to 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l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ekarz gastroenterolog zwrócił uwagę na problemy z żywieniem dziecka (25%) oraz zalecił założenie sondy lub gastrostomii (34%).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Kolejni specjaliści to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lekarz neurolog (zwrócił uwagę – 21%, zalecił – 18%)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,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lekarz POZ/ pediatra (analogicznie 20% i 12%)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neonatolog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(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zwrócił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uwagę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 - 18%,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zalecił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– 17%)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lub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anastezjolo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g (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zwrócił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uwagę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 - 7%, </a:t>
            </a:r>
            <a:r>
              <a:rPr lang="en-US" sz="1300" b="1" dirty="0" err="1">
                <a:solidFill>
                  <a:srgbClr val="0A2B5D"/>
                </a:solidFill>
                <a:latin typeface="Aptos" panose="020B0004020202020204" pitchFamily="34" charset="0"/>
              </a:rPr>
              <a:t>zalecił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– 10%)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Decyzja o założeniu gastrostomii była łatwa dla 44% badanych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a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dla 56% była trudna.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Rozważanie decyzji zajmowało opiekunom najczęściej do tygodnia (41%), przy czym częściej była tak szybko podejmowana w przypadku innych chorób neurologicznych oraz innych dolegliwości. W przypadku dziecięcego porażenia mózgowego częściej wskazywano długi okres – nawet powyżej 3 lat.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38% opiekunów podjęło od razu decyzję o założeniu gastrostomii. Najwięcej, bo 47% poszukiwało informacji wśród rodziców innych dzieci w podobnej sytuacji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W przypadku 23% poszukiwania informacji były prowadzone online, 15% wśród rodziny i znajomych,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a 11% konsultowało się z innymi specjalistami. Rzadko więc ścieżka decyzyjna prowadzi przez konsultacje z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kolejnymi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specjalistami.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300" b="1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74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25D85-18E0-563A-85EE-509C16E2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B9B6CE-966B-172E-5BB5-44FAAE9B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189694A-EDFF-AE7B-B545-E9F49DB7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Problemy z obsługą gastrostomii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8858CC9-0AF6-24E4-F612-23D4FC44F8EB}"/>
              </a:ext>
            </a:extLst>
          </p:cNvPr>
          <p:cNvSpPr txBox="1"/>
          <p:nvPr/>
        </p:nvSpPr>
        <p:spPr>
          <a:xfrm>
            <a:off x="506894" y="863279"/>
            <a:ext cx="1088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>
                <a:latin typeface="Aptos" panose="020B0004020202020204" pitchFamily="34" charset="0"/>
              </a:rPr>
              <a:t>Jedynie 2% opiekunów deklaruje, że mają problemy z obsługą gastrostomii. Pojedyncze problemy dotyczą głównie podciekania i wysięków.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E938F5F-8325-22D0-AEC9-C62A3B734AA0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9E02B5C-DB51-C5D3-A97A-CD542DB63433}"/>
              </a:ext>
            </a:extLst>
          </p:cNvPr>
          <p:cNvSpPr txBox="1"/>
          <p:nvPr/>
        </p:nvSpPr>
        <p:spPr>
          <a:xfrm>
            <a:off x="504667" y="1587764"/>
            <a:ext cx="5040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Q32. Czy mają Państwo problemy z obsługą gastrostomii? </a:t>
            </a:r>
          </a:p>
        </p:txBody>
      </p:sp>
      <p:graphicFrame>
        <p:nvGraphicFramePr>
          <p:cNvPr id="12" name="Content Placeholder 17">
            <a:extLst>
              <a:ext uri="{FF2B5EF4-FFF2-40B4-BE49-F238E27FC236}">
                <a16:creationId xmlns:a16="http://schemas.microsoft.com/office/drawing/2014/main" id="{922924A0-8035-D9E1-A4F6-5B2E2E102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15739"/>
              </p:ext>
            </p:extLst>
          </p:nvPr>
        </p:nvGraphicFramePr>
        <p:xfrm>
          <a:off x="637592" y="2247584"/>
          <a:ext cx="4047927" cy="33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Nawias klamrowy zamykający 14">
            <a:extLst>
              <a:ext uri="{FF2B5EF4-FFF2-40B4-BE49-F238E27FC236}">
                <a16:creationId xmlns:a16="http://schemas.microsoft.com/office/drawing/2014/main" id="{DEF71BE4-5C79-2667-B36A-675CA6892D37}"/>
              </a:ext>
            </a:extLst>
          </p:cNvPr>
          <p:cNvSpPr/>
          <p:nvPr/>
        </p:nvSpPr>
        <p:spPr>
          <a:xfrm>
            <a:off x="4173894" y="2247584"/>
            <a:ext cx="335902" cy="1758358"/>
          </a:xfrm>
          <a:prstGeom prst="rightBrace">
            <a:avLst>
              <a:gd name="adj1" fmla="val 7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8C13F9-9670-680D-8968-0ABCAEC74FED}"/>
              </a:ext>
            </a:extLst>
          </p:cNvPr>
          <p:cNvSpPr txBox="1"/>
          <p:nvPr/>
        </p:nvSpPr>
        <p:spPr>
          <a:xfrm>
            <a:off x="2113377" y="3215947"/>
            <a:ext cx="110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ptos" panose="020B0004020202020204" pitchFamily="34" charset="0"/>
              </a:rPr>
              <a:t>Brak istotnych różnic między grupami</a:t>
            </a:r>
            <a:endParaRPr lang="pl-PL" sz="1600" b="1">
              <a:latin typeface="Aptos" panose="020B00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B5A24AC-9C0A-DF4D-6793-072466DBE79B}"/>
              </a:ext>
            </a:extLst>
          </p:cNvPr>
          <p:cNvSpPr txBox="1"/>
          <p:nvPr/>
        </p:nvSpPr>
        <p:spPr>
          <a:xfrm>
            <a:off x="6404720" y="1590873"/>
            <a:ext cx="5040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Q33. Jakie to są problemy? Proszę opisać, jeśli takie były. 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15034ED-23D5-BE42-94B3-19D4C9F7A540}"/>
              </a:ext>
            </a:extLst>
          </p:cNvPr>
          <p:cNvSpPr txBox="1"/>
          <p:nvPr/>
        </p:nvSpPr>
        <p:spPr>
          <a:xfrm>
            <a:off x="6161304" y="2247584"/>
            <a:ext cx="5492631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Podcieka, zaczerwienienie, ziarnina, dziecko samodzielnie wyciąga.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Podciekanie treści żołądkowej przez przetokę.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Problem był gdy opiekunka w ośrodku niechcący wyrwała gastrostomię - musiałam nową założyć po raz pierwszy samodzielnie - byłam bardzo zestresowana tą sytuacją.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Przemieszczanie się gastrostomii do żołądka.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Przez 6 lat było wszystko dobrze. Problemy ze skrzywieniem kręgosłupa powodują, że mamy ciągły wyciek treści żołądkowej. Podrażnioną skórę wokół </a:t>
            </a:r>
            <a:r>
              <a:rPr lang="pl-PL" sz="1200" err="1">
                <a:latin typeface="Aptos" panose="020B0004020202020204" pitchFamily="34" charset="0"/>
              </a:rPr>
              <a:t>pega</a:t>
            </a:r>
            <a:r>
              <a:rPr lang="pl-PL" sz="1200">
                <a:latin typeface="Aptos" panose="020B0004020202020204" pitchFamily="34" charset="0"/>
              </a:rPr>
              <a:t>. Problemy zaczęły się w momencie zmiany ze stałego na balonikowy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Strach przed wyrwaniem przez dziecko, stany zapalne wokół gastrostomii.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Trudno dopasować rozmiar gastrostomii.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Ziarnina, wysięki, ból w okolicy gastrostomii.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5FCD40-2D91-CD2F-1534-70A2858775BE}"/>
              </a:ext>
            </a:extLst>
          </p:cNvPr>
          <p:cNvSpPr txBox="1"/>
          <p:nvPr/>
        </p:nvSpPr>
        <p:spPr>
          <a:xfrm>
            <a:off x="4589353" y="2463984"/>
            <a:ext cx="11503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" panose="020B0004020202020204" pitchFamily="34" charset="0"/>
              </a:rPr>
              <a:t>NIE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Top2boxes</a:t>
            </a:r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98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  <a:endParaRPr lang="en-US" sz="1600" b="1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TAK</a:t>
            </a:r>
            <a:endParaRPr lang="pl-PL" sz="1600" b="1" dirty="0">
              <a:latin typeface="Aptos" panose="020B0004020202020204" pitchFamily="34" charset="0"/>
            </a:endParaRPr>
          </a:p>
          <a:p>
            <a:r>
              <a:rPr lang="pl-PL" sz="1200" dirty="0">
                <a:latin typeface="Aptos" panose="020B0004020202020204" pitchFamily="34" charset="0"/>
              </a:rPr>
              <a:t>Bottom2boxes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2</a:t>
            </a:r>
            <a:r>
              <a:rPr lang="pl-PL" sz="1600" b="1" dirty="0">
                <a:latin typeface="Aptos" panose="020B00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90279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F967F-D383-5BA7-8D0F-793090B1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F8E438C-F3B3-5E0F-0B1F-E214CE4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3E5C5DE-E13F-E971-975E-CE0E7A97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Dodatkowe spostrzeżenia (1/2)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998D143-3C92-8433-3F6A-13BFEC3597EB}"/>
              </a:ext>
            </a:extLst>
          </p:cNvPr>
          <p:cNvSpPr txBox="1"/>
          <p:nvPr/>
        </p:nvSpPr>
        <p:spPr>
          <a:xfrm>
            <a:off x="622855" y="959502"/>
            <a:ext cx="106205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Q36. Czy mają Państwo inne spostrzeżenia? Proszę opisać wszystko, czym chcieliby Państwo się podzielić.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F6E99F-87B5-96C0-1FC1-ACE2357E6B53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1B5CA2D-4AEE-8505-23D1-7C20BA3D7781}"/>
              </a:ext>
            </a:extLst>
          </p:cNvPr>
          <p:cNvSpPr txBox="1"/>
          <p:nvPr/>
        </p:nvSpPr>
        <p:spPr>
          <a:xfrm>
            <a:off x="506894" y="1432448"/>
            <a:ext cx="111003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Bardzo się cieszymy, mamy mniej stresu, nasz stan psychiczny jako rodziców uległ poprawie, myśleliśmy, że będzie gorzej :)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Była to dla nas bardzo dobra decyzja podjęta o założeniu gastrostomii. Cieszymy się że dziecko teraz lepiej funkcjonuje i nie cierpi tak mocno jak było to wcześniej. Jeżeli ktoś nas pyta o zdanie na temat założenia gastrostomii, cały czas mówię pozytywnie.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Byłam zaskoczona ziarniną i "dzikim mięsem" po założeniu dostępu, w obawie o wyrwanie </a:t>
            </a:r>
            <a:r>
              <a:rPr lang="pl-PL" sz="1200" err="1">
                <a:latin typeface="Aptos" panose="020B0004020202020204" pitchFamily="34" charset="0"/>
              </a:rPr>
              <a:t>pega</a:t>
            </a:r>
            <a:r>
              <a:rPr lang="pl-PL" sz="1200">
                <a:latin typeface="Aptos" panose="020B0004020202020204" pitchFamily="34" charset="0"/>
              </a:rPr>
              <a:t> boję się przytulać dziecko jak kiedyś, dziecko źle się czuje po diecie przemysłowej. Karmienie przypomina mi bardziej procedurę medyczną, niż jedzenie.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Chciałam powiedzieć, żeby rodzice tak chorych dzieci jak moje, nie bali się zakładać </a:t>
            </a:r>
            <a:r>
              <a:rPr lang="pl-PL" sz="1200" err="1">
                <a:latin typeface="Aptos" panose="020B0004020202020204" pitchFamily="34" charset="0"/>
              </a:rPr>
              <a:t>pega</a:t>
            </a:r>
            <a:r>
              <a:rPr lang="pl-PL" sz="1200">
                <a:latin typeface="Aptos" panose="020B0004020202020204" pitchFamily="34" charset="0"/>
              </a:rPr>
              <a:t>. To ważne dla naszych pociech, aby były najedzone, zwłaszcza, aby </a:t>
            </a:r>
            <a:br>
              <a:rPr lang="pl-PL" sz="1200">
                <a:latin typeface="Aptos" panose="020B0004020202020204" pitchFamily="34" charset="0"/>
              </a:rPr>
            </a:br>
            <a:r>
              <a:rPr lang="pl-PL" sz="1200">
                <a:latin typeface="Aptos" panose="020B0004020202020204" pitchFamily="34" charset="0"/>
              </a:rPr>
              <a:t>w odpowiedni sposób podawać im leki. Parę lat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 jest z nami i naprawdę nie zmienilibyśmy nigdy tej decyzji.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Decyzja o </a:t>
            </a:r>
            <a:r>
              <a:rPr lang="pl-PL" sz="1200" err="1">
                <a:latin typeface="Aptos" panose="020B0004020202020204" pitchFamily="34" charset="0"/>
              </a:rPr>
              <a:t>pegu</a:t>
            </a:r>
            <a:r>
              <a:rPr lang="pl-PL" sz="1200">
                <a:latin typeface="Aptos" panose="020B0004020202020204" pitchFamily="34" charset="0"/>
              </a:rPr>
              <a:t> musiała zapaść w kilka godzin. Córka miała 3 miesiące i nie było możliwości założenia sondy. Byliśmy przerażenia szybkością działań związanych </a:t>
            </a:r>
            <a:br>
              <a:rPr lang="pl-PL" sz="1200">
                <a:latin typeface="Aptos" panose="020B0004020202020204" pitchFamily="34" charset="0"/>
              </a:rPr>
            </a:br>
            <a:r>
              <a:rPr lang="pl-PL" sz="1200">
                <a:latin typeface="Aptos" panose="020B0004020202020204" pitchFamily="34" charset="0"/>
              </a:rPr>
              <a:t>z założeniem gastrostomii, ale teraz uważamy że byłą to bardzo dobra decyzja. 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Gastrostomia poprawiła stan naszego codziennego funkcjonowania, wiemy, że nasze dziecko jest odpowiednio nawodnione i odżywione, dziecko może pozostać pod opieka dziadków, a my młodzi ludzie możemy wyjść do kina, teatru, na koncerty.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Jest zbyt mała wiedza na temat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. Specjaliści często mylą pojęcia z żywieniem pozajelitowym a jelitowym, jak poradnia żywienia i mogą być dostarczane preparaty </a:t>
            </a:r>
            <a:br>
              <a:rPr lang="pl-PL" sz="1200">
                <a:latin typeface="Aptos" panose="020B0004020202020204" pitchFamily="34" charset="0"/>
              </a:rPr>
            </a:br>
            <a:r>
              <a:rPr lang="pl-PL" sz="1200">
                <a:latin typeface="Aptos" panose="020B0004020202020204" pitchFamily="34" charset="0"/>
              </a:rPr>
              <a:t>i ogólna opieka nad pacjentem z </a:t>
            </a:r>
            <a:r>
              <a:rPr lang="pl-PL" sz="1200" err="1">
                <a:latin typeface="Aptos" panose="020B0004020202020204" pitchFamily="34" charset="0"/>
              </a:rPr>
              <a:t>peg</a:t>
            </a:r>
            <a:r>
              <a:rPr lang="pl-PL" sz="1200">
                <a:latin typeface="Aptos" panose="020B0004020202020204" pitchFamily="34" charset="0"/>
              </a:rPr>
              <a:t>. A to powinno być priorytetem.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Jeśli lekarze decydują o takiej możliwości karmienia chorego dziecka, to nie ma się czego bać. Na pewno ułatwia codzienne funkcjonowanie. Jesteśmy pewni, że dziecko otrzymało leki i nie jest głodne.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Lepsza jakość życia, pełne dożywienie, komfort dziecka i rodziny, możliwość terapii logopedycznych, masaży logopedycznych, przygotowania jamy ustnej do gryzienia, żucia i połykania, możliwość intensywnej rehabilitacji.</a:t>
            </a:r>
          </a:p>
          <a:p>
            <a:pPr>
              <a:spcBef>
                <a:spcPts val="600"/>
              </a:spcBef>
            </a:pPr>
            <a:r>
              <a:rPr lang="pl-PL" sz="1200">
                <a:latin typeface="Aptos" panose="020B0004020202020204" pitchFamily="34" charset="0"/>
              </a:rPr>
              <a:t>Nie wyobrażam sobie, jak teraz wyglądało by życie bez </a:t>
            </a:r>
            <a:r>
              <a:rPr lang="pl-PL" sz="1200" err="1">
                <a:latin typeface="Aptos" panose="020B0004020202020204" pitchFamily="34" charset="0"/>
              </a:rPr>
              <a:t>pega</a:t>
            </a:r>
            <a:r>
              <a:rPr lang="pl-PL" sz="1200">
                <a:latin typeface="Aptos" panose="020B0004020202020204" pitchFamily="34" charset="0"/>
              </a:rPr>
              <a:t>. Jakość życia znacząco się poprawiła. Przede wszystkim dziecko jest odżywione i w miarę możliwości normalnie funkcjonuje (jeździmy na wycieczki - ma siłę, chodzimy na basen).</a:t>
            </a:r>
          </a:p>
        </p:txBody>
      </p:sp>
    </p:spTree>
    <p:extLst>
      <p:ext uri="{BB962C8B-B14F-4D97-AF65-F5344CB8AC3E}">
        <p14:creationId xmlns:p14="http://schemas.microsoft.com/office/powerpoint/2010/main" val="38734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FD8B-93F8-4662-D6EB-1EB29026E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4A9506-0C9B-8D6B-DEBE-63A01620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42D8135-02D1-AB73-3EE2-375EB46C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Dodatkowe spostrzeżenia (2/2)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4DEAD04-02D0-501F-F0AF-9701F4DBAE85}"/>
              </a:ext>
            </a:extLst>
          </p:cNvPr>
          <p:cNvSpPr txBox="1"/>
          <p:nvPr/>
        </p:nvSpPr>
        <p:spPr>
          <a:xfrm>
            <a:off x="622855" y="959502"/>
            <a:ext cx="106205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i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Q36. Czy mają Państwo inne spostrzeżenia? Proszę opisać wszystko, czym chcieliby Państwo się podzielić. PRZYKŁADY WYPOWIEDZI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E4BCB3F-E3E2-E32D-773D-645C3B801C51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46D0CB5-0E0F-E310-37F6-A946C6659DAD}"/>
              </a:ext>
            </a:extLst>
          </p:cNvPr>
          <p:cNvSpPr txBox="1"/>
          <p:nvPr/>
        </p:nvSpPr>
        <p:spPr>
          <a:xfrm>
            <a:off x="506894" y="1432448"/>
            <a:ext cx="111003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Niewłaściwe podejście lekarzy w Polsce, złe wytłumaczenie rodzicom konieczności założenia gastrostomii. Nas przekonali i wszystko wytłumaczyli lekarze w USA.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Peg to świetne rozwiązanie. Najczęściej jednak rodzice odbierają założenie pega jako osobistą porażkę w karmieniu. Dodatkowo jest to kolejny element świadczący </a:t>
            </a:r>
            <a:br>
              <a:rPr lang="pl-PL" sz="1200" dirty="0">
                <a:latin typeface="Aptos" panose="020B0004020202020204" pitchFamily="34" charset="0"/>
              </a:rPr>
            </a:br>
            <a:r>
              <a:rPr lang="pl-PL" sz="1200" dirty="0">
                <a:latin typeface="Aptos" panose="020B0004020202020204" pitchFamily="34" charset="0"/>
              </a:rPr>
              <a:t>o trudnej do udźwignięcia niepełnosprawności. Trzeba pracować nad budowaniem pozytywnego przekazu.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Po założeniu gastrostomii jest zdecydowanie lepiej, mniej czasu poświęcamy na karmienie, dziecko mniej choruje, lecz uważam, że założenie gastrostomii nie zwalnia </a:t>
            </a:r>
            <a:br>
              <a:rPr lang="pl-PL" sz="1200" dirty="0">
                <a:latin typeface="Aptos" panose="020B0004020202020204" pitchFamily="34" charset="0"/>
              </a:rPr>
            </a:br>
            <a:r>
              <a:rPr lang="pl-PL" sz="1200" dirty="0">
                <a:latin typeface="Aptos" panose="020B0004020202020204" pitchFamily="34" charset="0"/>
              </a:rPr>
              <a:t>z podaży diety drogą doustną, ponieważ ogromne znaczenie ma praca całego organizmu.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Poprawa jakości sprzętu - dłuższe wężyki do karmienia - nie trzeba by było rozbierać dziecka do karmienia. Coraz gorsza jakość strzykawek. Strzykawka wystarcza na podanie jednego posiłku.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Powikłania w postaci zaczerwienienia wokół gastrostomii przy infekcjach ogólnych. Rada, żeby zakładać endoskopowo, zostaliśmy postawieni przed faktem zabiegu operacyjnego w szpitalu.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Przez pewien okres swojego życia dziecko karmione było przez zgłębnik nosowo-żołądkowy i to był dla mnie koszmar, dziecko płakało, wymiotowało sonda wypadała, plastry mocujące macerowały skórę twarzy, dziecko przypadkowo bardzo często usuwało zgłębnik.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Przez wadę wrodzoną nie ma innej możliwości karmienia, więc zaakceptowaliśmy sytuację taką, jaka jest. Zdecydowanie lepsza jakość życia jest z nutriportem, a nie </a:t>
            </a:r>
            <a:br>
              <a:rPr lang="pl-PL" sz="1200" dirty="0">
                <a:latin typeface="Aptos" panose="020B0004020202020204" pitchFamily="34" charset="0"/>
              </a:rPr>
            </a:br>
            <a:r>
              <a:rPr lang="pl-PL" sz="1200" dirty="0">
                <a:latin typeface="Aptos" panose="020B0004020202020204" pitchFamily="34" charset="0"/>
              </a:rPr>
              <a:t>g-tubem. Jest wg nas również bezpieczniejszy przy tak małym dziecku.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Rehabilitacja - trzeba uważać , niekiedy utrudnia pewne ćwiczenia, niekiedy odczuwalna bolesność podczas ćwiczeń, dla mnie jako matki założenie gastrostomii to najlepsza decyzja w moim życiu.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Założenie pega bardzo ułatwiło nam funkcjonowanie związane z karmieniem, poza tym dziecko jest pod stałą opieką lekarza i pielęgniarki z poradni żywieniowej którzy zawsze służą pomocą w razie potrzeby.</a:t>
            </a:r>
          </a:p>
          <a:p>
            <a:pPr>
              <a:spcBef>
                <a:spcPts val="600"/>
              </a:spcBef>
            </a:pPr>
            <a:r>
              <a:rPr lang="pl-PL" sz="1200" dirty="0">
                <a:latin typeface="Aptos" panose="020B0004020202020204" pitchFamily="34" charset="0"/>
              </a:rPr>
              <a:t>Żałuję że wcześniej nie zdecydowałam się u dziecka na założenie gastrostomii. Każda infekcja kończyła się szpitalem teraz możemy tego uniknąć. Zwiększyła się jakość życia.</a:t>
            </a:r>
          </a:p>
        </p:txBody>
      </p:sp>
    </p:spTree>
    <p:extLst>
      <p:ext uri="{BB962C8B-B14F-4D97-AF65-F5344CB8AC3E}">
        <p14:creationId xmlns:p14="http://schemas.microsoft.com/office/powerpoint/2010/main" val="1883871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BAEC8-0808-24FE-D841-2B6F3EE1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422FA-53CC-9704-95C1-83DB7CB2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91" y="3004045"/>
            <a:ext cx="6478223" cy="1621699"/>
          </a:xfrm>
        </p:spPr>
        <p:txBody>
          <a:bodyPr>
            <a:normAutofit fontScale="90000"/>
          </a:bodyPr>
          <a:lstStyle/>
          <a:p>
            <a:pPr algn="r"/>
            <a:r>
              <a:rPr lang="pl-PL" sz="4200" b="1">
                <a:latin typeface="Aptos" panose="020B0004020202020204" pitchFamily="34" charset="0"/>
              </a:rPr>
              <a:t>Porównanie sytuacji przed </a:t>
            </a:r>
            <a:br>
              <a:rPr lang="pl-PL" sz="4200" b="1">
                <a:latin typeface="Aptos" panose="020B0004020202020204" pitchFamily="34" charset="0"/>
              </a:rPr>
            </a:br>
            <a:r>
              <a:rPr lang="pl-PL" sz="4200" b="1">
                <a:latin typeface="Aptos" panose="020B0004020202020204" pitchFamily="34" charset="0"/>
              </a:rPr>
              <a:t>i po założeniu gastrostomii</a:t>
            </a:r>
            <a:endParaRPr lang="pl-PL" sz="4200" b="1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D3084-7B88-4E5A-0FAD-0E7961CC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2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3CB4-D750-A548-E765-656136C4C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71AC9F-2797-2F86-67D3-6A20905F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5CE037-CB45-731A-A397-0E2E2261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chemeClr val="tx1"/>
                </a:solidFill>
                <a:latin typeface="Aptos" panose="020B0004020202020204" pitchFamily="34" charset="0"/>
              </a:rPr>
              <a:t>Czas trwania posiłku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5449E4-F5C1-F867-D04D-7954C51F7C85}"/>
              </a:ext>
            </a:extLst>
          </p:cNvPr>
          <p:cNvSpPr txBox="1"/>
          <p:nvPr/>
        </p:nvSpPr>
        <p:spPr>
          <a:xfrm>
            <a:off x="622855" y="1584655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Q6.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 czasu trwał średnio jeden posiłek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dziecka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założeniem gastrostomii?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E97DEE-83EA-71AA-FC42-590208E1E66A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Po założeniu gastrostomii istotnie spada czas trwania posiłku u dziecka. O ile przed gastrostomią posiłek krótszy niż 30 minut stanowił jedynie 30% badanych przypadków, o tyle po założeniu czas poniżej 30 minut stanowi już 85%. Przed gastrostomią posiłek trwał zazwyczaj między 30 a 60 minut, zaś po już zazwyczaj poniżej 30 minut.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43A456D-58BB-29CF-DFC1-FED3C3F36723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6D3A14-7072-96DB-5548-066B6946C7EF}"/>
              </a:ext>
            </a:extLst>
          </p:cNvPr>
          <p:cNvSpPr txBox="1"/>
          <p:nvPr/>
        </p:nvSpPr>
        <p:spPr>
          <a:xfrm>
            <a:off x="6215000" y="1587764"/>
            <a:ext cx="50408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Q34.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 czasu obecnie trwa średnio jeden posiłek u Państwa dziecka PO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założeniu gastrostomii? Proszę zaznaczyć jedną odpowiedź.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457BC46-D4E6-CBA9-C7D1-C1EF3AFBC2A7}"/>
              </a:ext>
            </a:extLst>
          </p:cNvPr>
          <p:cNvSpPr txBox="1"/>
          <p:nvPr/>
        </p:nvSpPr>
        <p:spPr>
          <a:xfrm>
            <a:off x="8705464" y="6206667"/>
            <a:ext cx="287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Aptos" panose="020B0004020202020204" pitchFamily="34" charset="0"/>
              </a:rPr>
              <a:t>Różnice istotne statystycznie: </a:t>
            </a:r>
            <a:br>
              <a:rPr lang="pl-PL" sz="1400">
                <a:latin typeface="Aptos" panose="020B0004020202020204" pitchFamily="34" charset="0"/>
              </a:rPr>
            </a:br>
            <a:r>
              <a:rPr lang="pl-PL" sz="1400">
                <a:latin typeface="Aptos" panose="020B0004020202020204" pitchFamily="34" charset="0"/>
              </a:rPr>
              <a:t>PO vs. PRZED</a:t>
            </a:r>
          </a:p>
        </p:txBody>
      </p:sp>
      <p:sp>
        <p:nvSpPr>
          <p:cNvPr id="20" name="Strzałka: w górę 19">
            <a:extLst>
              <a:ext uri="{FF2B5EF4-FFF2-40B4-BE49-F238E27FC236}">
                <a16:creationId xmlns:a16="http://schemas.microsoft.com/office/drawing/2014/main" id="{D98E88B2-3089-5A36-D3BB-39B598512C70}"/>
              </a:ext>
            </a:extLst>
          </p:cNvPr>
          <p:cNvSpPr/>
          <p:nvPr/>
        </p:nvSpPr>
        <p:spPr>
          <a:xfrm>
            <a:off x="8205760" y="6419596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C9FE86F1-A463-AB3C-1C84-8D0EBD7AF56F}"/>
              </a:ext>
            </a:extLst>
          </p:cNvPr>
          <p:cNvSpPr/>
          <p:nvPr/>
        </p:nvSpPr>
        <p:spPr>
          <a:xfrm rot="10800000">
            <a:off x="8479458" y="6432034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0864F03-3CFD-0F76-7915-6D6B9F619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648160"/>
              </p:ext>
            </p:extLst>
          </p:nvPr>
        </p:nvGraphicFramePr>
        <p:xfrm>
          <a:off x="456000" y="2270074"/>
          <a:ext cx="11280000" cy="370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3039C82C-4742-D816-E45A-4C96751671E8}"/>
              </a:ext>
            </a:extLst>
          </p:cNvPr>
          <p:cNvSpPr/>
          <p:nvPr/>
        </p:nvSpPr>
        <p:spPr>
          <a:xfrm rot="10800000">
            <a:off x="911087" y="4709651"/>
            <a:ext cx="335902" cy="945001"/>
          </a:xfrm>
          <a:prstGeom prst="rightBrace">
            <a:avLst>
              <a:gd name="adj1" fmla="val 33745"/>
              <a:gd name="adj2" fmla="val 489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13B4A91-07E2-F092-EB38-CB6D095762C7}"/>
              </a:ext>
            </a:extLst>
          </p:cNvPr>
          <p:cNvSpPr txBox="1"/>
          <p:nvPr/>
        </p:nvSpPr>
        <p:spPr>
          <a:xfrm>
            <a:off x="265875" y="4838617"/>
            <a:ext cx="72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Do 30 minut: </a:t>
            </a:r>
          </a:p>
          <a:p>
            <a:r>
              <a:rPr lang="pl-PL" sz="1600" b="1" dirty="0">
                <a:latin typeface="Aptos" panose="020B0004020202020204" pitchFamily="34" charset="0"/>
              </a:rPr>
              <a:t>30%</a:t>
            </a:r>
          </a:p>
        </p:txBody>
      </p:sp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8C7DC203-8E83-2DE0-6A88-63CD2DBD4DEA}"/>
              </a:ext>
            </a:extLst>
          </p:cNvPr>
          <p:cNvSpPr/>
          <p:nvPr/>
        </p:nvSpPr>
        <p:spPr>
          <a:xfrm>
            <a:off x="10870765" y="3008672"/>
            <a:ext cx="335902" cy="2645980"/>
          </a:xfrm>
          <a:prstGeom prst="rightBrace">
            <a:avLst>
              <a:gd name="adj1" fmla="val 7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4D95E90-6C72-BCA8-2149-8739E3C45770}"/>
              </a:ext>
            </a:extLst>
          </p:cNvPr>
          <p:cNvSpPr txBox="1"/>
          <p:nvPr/>
        </p:nvSpPr>
        <p:spPr>
          <a:xfrm>
            <a:off x="11202096" y="4000823"/>
            <a:ext cx="76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Do 30 minut: </a:t>
            </a:r>
          </a:p>
          <a:p>
            <a:r>
              <a:rPr lang="pl-PL" sz="1600" b="1" dirty="0">
                <a:latin typeface="Aptos" panose="020B0004020202020204" pitchFamily="34" charset="0"/>
              </a:rPr>
              <a:t>85%</a:t>
            </a:r>
          </a:p>
        </p:txBody>
      </p:sp>
      <p:sp>
        <p:nvSpPr>
          <p:cNvPr id="28" name="Strzałka: w górę 27">
            <a:extLst>
              <a:ext uri="{FF2B5EF4-FFF2-40B4-BE49-F238E27FC236}">
                <a16:creationId xmlns:a16="http://schemas.microsoft.com/office/drawing/2014/main" id="{97E04CEF-2D70-4227-33A8-C8370837E110}"/>
              </a:ext>
            </a:extLst>
          </p:cNvPr>
          <p:cNvSpPr/>
          <p:nvPr/>
        </p:nvSpPr>
        <p:spPr>
          <a:xfrm>
            <a:off x="9070493" y="4792663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górę 28">
            <a:extLst>
              <a:ext uri="{FF2B5EF4-FFF2-40B4-BE49-F238E27FC236}">
                <a16:creationId xmlns:a16="http://schemas.microsoft.com/office/drawing/2014/main" id="{A048C662-2552-E6DC-FED2-B40D1E97553B}"/>
              </a:ext>
            </a:extLst>
          </p:cNvPr>
          <p:cNvSpPr/>
          <p:nvPr/>
        </p:nvSpPr>
        <p:spPr>
          <a:xfrm>
            <a:off x="9075409" y="3421062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: w górę 29">
            <a:extLst>
              <a:ext uri="{FF2B5EF4-FFF2-40B4-BE49-F238E27FC236}">
                <a16:creationId xmlns:a16="http://schemas.microsoft.com/office/drawing/2014/main" id="{8BF43F5A-EC33-1F6F-6AC3-3250BFC4664C}"/>
              </a:ext>
            </a:extLst>
          </p:cNvPr>
          <p:cNvSpPr/>
          <p:nvPr/>
        </p:nvSpPr>
        <p:spPr>
          <a:xfrm rot="10800000">
            <a:off x="9087753" y="2328068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górę 30">
            <a:extLst>
              <a:ext uri="{FF2B5EF4-FFF2-40B4-BE49-F238E27FC236}">
                <a16:creationId xmlns:a16="http://schemas.microsoft.com/office/drawing/2014/main" id="{E77DAF84-3A66-89A0-A80A-7957C9AD4C61}"/>
              </a:ext>
            </a:extLst>
          </p:cNvPr>
          <p:cNvSpPr/>
          <p:nvPr/>
        </p:nvSpPr>
        <p:spPr>
          <a:xfrm rot="10800000">
            <a:off x="9318812" y="2549293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: w górę 31">
            <a:extLst>
              <a:ext uri="{FF2B5EF4-FFF2-40B4-BE49-F238E27FC236}">
                <a16:creationId xmlns:a16="http://schemas.microsoft.com/office/drawing/2014/main" id="{B5878191-0910-9E75-2A4B-23461C1332C4}"/>
              </a:ext>
            </a:extLst>
          </p:cNvPr>
          <p:cNvSpPr/>
          <p:nvPr/>
        </p:nvSpPr>
        <p:spPr>
          <a:xfrm rot="10800000">
            <a:off x="9063173" y="2745940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8C2C10C5-4026-187D-C796-469FB9574BA0}"/>
              </a:ext>
            </a:extLst>
          </p:cNvPr>
          <p:cNvSpPr/>
          <p:nvPr/>
        </p:nvSpPr>
        <p:spPr>
          <a:xfrm>
            <a:off x="11734228" y="4404221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955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31EC-B716-9EDB-1A36-048D7578A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443FA4B-79CE-80A1-CB0A-DC0E27CA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5E63B78-59C4-8DB6-21F4-9F5156016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Wolny czas dla rodziny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32B1CAA-011E-F653-8284-8810039B02A8}"/>
              </a:ext>
            </a:extLst>
          </p:cNvPr>
          <p:cNvSpPr txBox="1"/>
          <p:nvPr/>
        </p:nvSpPr>
        <p:spPr>
          <a:xfrm>
            <a:off x="622855" y="1584655"/>
            <a:ext cx="504082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Q8. Ile </a:t>
            </a:r>
            <a:r>
              <a:rPr lang="pl-PL" sz="1300" b="1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wolnego czasu dla rodziny </a:t>
            </a:r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poza karmieniem i rehabilitacją - mieli Państwo </a:t>
            </a:r>
            <a:r>
              <a:rPr lang="pl-PL" sz="1300" b="1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dziennie PRZED </a:t>
            </a:r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założeniem gastrostomii? Np. na zabawę, wspólny relaks itp. 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735011B-3C06-B3EC-781F-1AA937E9E443}"/>
              </a:ext>
            </a:extLst>
          </p:cNvPr>
          <p:cNvSpPr txBox="1"/>
          <p:nvPr/>
        </p:nvSpPr>
        <p:spPr>
          <a:xfrm>
            <a:off x="506894" y="863279"/>
            <a:ext cx="108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Założenie gastrostomii istotnie wpływa na ilość wolnego czasu dla rodziny. Przed gastrostomią więcej niż 2 godziny wolnego czasu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dziennie</a:t>
            </a:r>
            <a:r>
              <a:rPr lang="pl-PL" sz="1400" b="1" dirty="0">
                <a:latin typeface="Aptos" panose="020B0004020202020204" pitchFamily="34" charset="0"/>
              </a:rPr>
              <a:t> miało jedynie 32% badanych, po założeniu czas powyżej 2 godzin stanowi już 83%. Tym samym spada odsetek tych, którzy tego czasu nie mieli </a:t>
            </a:r>
            <a:r>
              <a:rPr lang="en-US" sz="1400" b="1" dirty="0">
                <a:latin typeface="Aptos" panose="020B0004020202020204" pitchFamily="34" charset="0"/>
              </a:rPr>
              <a:t>w </a:t>
            </a:r>
            <a:r>
              <a:rPr lang="en-US" sz="1400" b="1" dirty="0" err="1">
                <a:latin typeface="Aptos" panose="020B0004020202020204" pitchFamily="34" charset="0"/>
              </a:rPr>
              <a:t>ciągu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en-US" sz="1400" b="1" dirty="0" err="1">
                <a:latin typeface="Aptos" panose="020B0004020202020204" pitchFamily="34" charset="0"/>
              </a:rPr>
              <a:t>dnia</a:t>
            </a:r>
            <a:r>
              <a:rPr lang="en-US" sz="1400" b="1" dirty="0">
                <a:latin typeface="Aptos" panose="020B0004020202020204" pitchFamily="34" charset="0"/>
              </a:rPr>
              <a:t> </a:t>
            </a:r>
            <a:r>
              <a:rPr lang="pl-PL" sz="1400" b="1" dirty="0">
                <a:latin typeface="Aptos" panose="020B0004020202020204" pitchFamily="34" charset="0"/>
              </a:rPr>
              <a:t>w ogóle – z 28% do 3%.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2B504AB-776B-D22D-8CE7-C52CF3411ACA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AF8F08A-55F5-8B84-686F-88F1DA9A7FBB}"/>
              </a:ext>
            </a:extLst>
          </p:cNvPr>
          <p:cNvSpPr txBox="1"/>
          <p:nvPr/>
        </p:nvSpPr>
        <p:spPr>
          <a:xfrm>
            <a:off x="6215000" y="1587764"/>
            <a:ext cx="504082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Q35. Ile </a:t>
            </a:r>
            <a:r>
              <a:rPr lang="pl-PL" sz="1300" b="1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wolnego czasu dla rodziny </a:t>
            </a:r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poza karmieniem i rehabilitacją - mają Państwo </a:t>
            </a:r>
            <a:r>
              <a:rPr lang="pl-PL" sz="1300" b="1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dziennie obecnie, PO </a:t>
            </a:r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założeniu gastrostomii? Np. na zabawę, wspólny relaks itp.  Proszę zaznaczyć jedną odpowiedź.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CBF8177-47F4-BDFE-68D7-420B65B5C2E6}"/>
              </a:ext>
            </a:extLst>
          </p:cNvPr>
          <p:cNvSpPr txBox="1"/>
          <p:nvPr/>
        </p:nvSpPr>
        <p:spPr>
          <a:xfrm>
            <a:off x="8705464" y="6206667"/>
            <a:ext cx="287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Aptos" panose="020B0004020202020204" pitchFamily="34" charset="0"/>
              </a:rPr>
              <a:t>Różnice istotne statystycznie: </a:t>
            </a:r>
            <a:br>
              <a:rPr lang="pl-PL" sz="1400">
                <a:latin typeface="Aptos" panose="020B0004020202020204" pitchFamily="34" charset="0"/>
              </a:rPr>
            </a:br>
            <a:r>
              <a:rPr lang="pl-PL" sz="1400">
                <a:latin typeface="Aptos" panose="020B0004020202020204" pitchFamily="34" charset="0"/>
              </a:rPr>
              <a:t>PO vs. PRZED</a:t>
            </a:r>
          </a:p>
        </p:txBody>
      </p:sp>
      <p:sp>
        <p:nvSpPr>
          <p:cNvPr id="20" name="Strzałka: w górę 19">
            <a:extLst>
              <a:ext uri="{FF2B5EF4-FFF2-40B4-BE49-F238E27FC236}">
                <a16:creationId xmlns:a16="http://schemas.microsoft.com/office/drawing/2014/main" id="{6E04AD29-24A9-E0DA-2831-A8F0EE0D88F2}"/>
              </a:ext>
            </a:extLst>
          </p:cNvPr>
          <p:cNvSpPr/>
          <p:nvPr/>
        </p:nvSpPr>
        <p:spPr>
          <a:xfrm>
            <a:off x="8205760" y="6419596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802DABBA-64F2-7EB2-44CE-5C4D7BD120A6}"/>
              </a:ext>
            </a:extLst>
          </p:cNvPr>
          <p:cNvSpPr/>
          <p:nvPr/>
        </p:nvSpPr>
        <p:spPr>
          <a:xfrm rot="10800000">
            <a:off x="8479458" y="6432034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DAE223A4-ED1B-61A5-0654-DC5A51DC4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254216"/>
              </p:ext>
            </p:extLst>
          </p:nvPr>
        </p:nvGraphicFramePr>
        <p:xfrm>
          <a:off x="456000" y="2260242"/>
          <a:ext cx="11280000" cy="370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CDE6061B-30F3-0174-8D63-9C73DE443CAB}"/>
              </a:ext>
            </a:extLst>
          </p:cNvPr>
          <p:cNvSpPr/>
          <p:nvPr/>
        </p:nvSpPr>
        <p:spPr>
          <a:xfrm rot="10800000">
            <a:off x="911087" y="4699819"/>
            <a:ext cx="335902" cy="945001"/>
          </a:xfrm>
          <a:prstGeom prst="rightBrace">
            <a:avLst>
              <a:gd name="adj1" fmla="val 33745"/>
              <a:gd name="adj2" fmla="val 489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44725EF-B756-2690-E395-A032BA7A88EF}"/>
              </a:ext>
            </a:extLst>
          </p:cNvPr>
          <p:cNvSpPr txBox="1"/>
          <p:nvPr/>
        </p:nvSpPr>
        <p:spPr>
          <a:xfrm>
            <a:off x="265875" y="4828785"/>
            <a:ext cx="72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Powyżej 2h: </a:t>
            </a:r>
          </a:p>
          <a:p>
            <a:r>
              <a:rPr lang="pl-PL" sz="1600" b="1" dirty="0">
                <a:latin typeface="Aptos" panose="020B0004020202020204" pitchFamily="34" charset="0"/>
              </a:rPr>
              <a:t>32%</a:t>
            </a:r>
          </a:p>
        </p:txBody>
      </p:sp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4C77A881-BA3A-F661-C374-0C75BF267C3E}"/>
              </a:ext>
            </a:extLst>
          </p:cNvPr>
          <p:cNvSpPr/>
          <p:nvPr/>
        </p:nvSpPr>
        <p:spPr>
          <a:xfrm>
            <a:off x="10870765" y="2998840"/>
            <a:ext cx="335902" cy="2645980"/>
          </a:xfrm>
          <a:prstGeom prst="rightBrace">
            <a:avLst>
              <a:gd name="adj1" fmla="val 7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100B0F3-DD19-B73F-A228-EA4BDCD2008A}"/>
              </a:ext>
            </a:extLst>
          </p:cNvPr>
          <p:cNvSpPr txBox="1"/>
          <p:nvPr/>
        </p:nvSpPr>
        <p:spPr>
          <a:xfrm>
            <a:off x="11202096" y="3990991"/>
            <a:ext cx="76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ptos" panose="020B0004020202020204" pitchFamily="34" charset="0"/>
              </a:rPr>
              <a:t>Powyżej 2h: </a:t>
            </a:r>
          </a:p>
          <a:p>
            <a:r>
              <a:rPr lang="pl-PL" sz="1600" b="1" dirty="0">
                <a:latin typeface="Aptos" panose="020B0004020202020204" pitchFamily="34" charset="0"/>
              </a:rPr>
              <a:t>83%</a:t>
            </a:r>
          </a:p>
        </p:txBody>
      </p:sp>
      <p:sp>
        <p:nvSpPr>
          <p:cNvPr id="28" name="Strzałka: w górę 27">
            <a:extLst>
              <a:ext uri="{FF2B5EF4-FFF2-40B4-BE49-F238E27FC236}">
                <a16:creationId xmlns:a16="http://schemas.microsoft.com/office/drawing/2014/main" id="{FBBE4BDA-A066-7D82-8EB9-D48AC42DBD57}"/>
              </a:ext>
            </a:extLst>
          </p:cNvPr>
          <p:cNvSpPr/>
          <p:nvPr/>
        </p:nvSpPr>
        <p:spPr>
          <a:xfrm>
            <a:off x="9070493" y="4596018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górę 28">
            <a:extLst>
              <a:ext uri="{FF2B5EF4-FFF2-40B4-BE49-F238E27FC236}">
                <a16:creationId xmlns:a16="http://schemas.microsoft.com/office/drawing/2014/main" id="{240A9FCD-D009-B3A5-64FB-9BA79358C3F5}"/>
              </a:ext>
            </a:extLst>
          </p:cNvPr>
          <p:cNvSpPr/>
          <p:nvPr/>
        </p:nvSpPr>
        <p:spPr>
          <a:xfrm>
            <a:off x="9075409" y="3253914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: w górę 29">
            <a:extLst>
              <a:ext uri="{FF2B5EF4-FFF2-40B4-BE49-F238E27FC236}">
                <a16:creationId xmlns:a16="http://schemas.microsoft.com/office/drawing/2014/main" id="{843781D5-21DB-DBD1-A046-1CDF5FDFD533}"/>
              </a:ext>
            </a:extLst>
          </p:cNvPr>
          <p:cNvSpPr/>
          <p:nvPr/>
        </p:nvSpPr>
        <p:spPr>
          <a:xfrm rot="10800000">
            <a:off x="9087753" y="2318236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górę 30">
            <a:extLst>
              <a:ext uri="{FF2B5EF4-FFF2-40B4-BE49-F238E27FC236}">
                <a16:creationId xmlns:a16="http://schemas.microsoft.com/office/drawing/2014/main" id="{875E9294-5DF9-ADE7-C6E0-29B6FA2879AA}"/>
              </a:ext>
            </a:extLst>
          </p:cNvPr>
          <p:cNvSpPr/>
          <p:nvPr/>
        </p:nvSpPr>
        <p:spPr>
          <a:xfrm rot="10800000">
            <a:off x="9318812" y="2519797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: w górę 31">
            <a:extLst>
              <a:ext uri="{FF2B5EF4-FFF2-40B4-BE49-F238E27FC236}">
                <a16:creationId xmlns:a16="http://schemas.microsoft.com/office/drawing/2014/main" id="{F7A92002-327C-FD39-9D4B-D496C8B34668}"/>
              </a:ext>
            </a:extLst>
          </p:cNvPr>
          <p:cNvSpPr/>
          <p:nvPr/>
        </p:nvSpPr>
        <p:spPr>
          <a:xfrm rot="10800000">
            <a:off x="9063173" y="2736108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2CE8B882-C047-F1B0-3646-BBB104EEF103}"/>
              </a:ext>
            </a:extLst>
          </p:cNvPr>
          <p:cNvSpPr/>
          <p:nvPr/>
        </p:nvSpPr>
        <p:spPr>
          <a:xfrm>
            <a:off x="11734228" y="4394389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995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8C16-FCCF-B944-DA96-8C0BB558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E110254-1959-0EED-4D9E-AA05BB6F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E136655-A505-7C87-0CB9-F2C85814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Jakość życia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473377-4781-2F0C-C640-E19C6BCBBCF2}"/>
              </a:ext>
            </a:extLst>
          </p:cNvPr>
          <p:cNvSpPr txBox="1"/>
          <p:nvPr/>
        </p:nvSpPr>
        <p:spPr>
          <a:xfrm>
            <a:off x="622855" y="1584655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Q9. Jaka była jakość życia Państwa rodziny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założeniem gastrostomii? Proszę zaznaczyć jedną odpowiedź.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07166A-AFA0-A06E-1881-FD596F7F2EEB}"/>
              </a:ext>
            </a:extLst>
          </p:cNvPr>
          <p:cNvSpPr txBox="1"/>
          <p:nvPr/>
        </p:nvSpPr>
        <p:spPr>
          <a:xfrm>
            <a:off x="506894" y="863279"/>
            <a:ext cx="1088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Również jakość życia rodziny istotnie wzrasta po założeniu gastrostomii. Przed gastrostomią wysoką lub bardzo wysoką jakość życia deklarowało jedynie 8% badanych, po założeniu już 77%. Zła lub bardzo zła jakość życia spada zaś z 53% do jedynie 2%.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0475C14-F902-060F-8FB6-A27AFD7B6F02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CE9BDC-4D25-34CF-1999-CD926312E2CD}"/>
              </a:ext>
            </a:extLst>
          </p:cNvPr>
          <p:cNvSpPr txBox="1"/>
          <p:nvPr/>
        </p:nvSpPr>
        <p:spPr>
          <a:xfrm>
            <a:off x="6215000" y="1587764"/>
            <a:ext cx="504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Q20. Jak oceniają Państwo jakość życia Waszej rodziny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założeniu gastrostomii? Proszę zaznaczyć jedną odpowiedź.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D8B9387-B886-55D4-3255-1F211316DFB1}"/>
              </a:ext>
            </a:extLst>
          </p:cNvPr>
          <p:cNvSpPr txBox="1"/>
          <p:nvPr/>
        </p:nvSpPr>
        <p:spPr>
          <a:xfrm>
            <a:off x="8705464" y="6206667"/>
            <a:ext cx="287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Aptos" panose="020B0004020202020204" pitchFamily="34" charset="0"/>
              </a:rPr>
              <a:t>Różnice istotne statystycznie: </a:t>
            </a:r>
            <a:br>
              <a:rPr lang="pl-PL" sz="1400">
                <a:latin typeface="Aptos" panose="020B0004020202020204" pitchFamily="34" charset="0"/>
              </a:rPr>
            </a:br>
            <a:r>
              <a:rPr lang="pl-PL" sz="1400">
                <a:latin typeface="Aptos" panose="020B0004020202020204" pitchFamily="34" charset="0"/>
              </a:rPr>
              <a:t>PO vs. PRZED</a:t>
            </a:r>
          </a:p>
        </p:txBody>
      </p:sp>
      <p:sp>
        <p:nvSpPr>
          <p:cNvPr id="20" name="Strzałka: w górę 19">
            <a:extLst>
              <a:ext uri="{FF2B5EF4-FFF2-40B4-BE49-F238E27FC236}">
                <a16:creationId xmlns:a16="http://schemas.microsoft.com/office/drawing/2014/main" id="{0F94AD37-38BD-0D90-B046-88AC35E0F08E}"/>
              </a:ext>
            </a:extLst>
          </p:cNvPr>
          <p:cNvSpPr/>
          <p:nvPr/>
        </p:nvSpPr>
        <p:spPr>
          <a:xfrm>
            <a:off x="8205760" y="6419596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D5316442-D1A6-5D4B-DB86-7ECBDA18EDB1}"/>
              </a:ext>
            </a:extLst>
          </p:cNvPr>
          <p:cNvSpPr/>
          <p:nvPr/>
        </p:nvSpPr>
        <p:spPr>
          <a:xfrm rot="10800000">
            <a:off x="8479458" y="6432034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7833BFA-556D-EDFF-725D-BF8C122B1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652773"/>
              </p:ext>
            </p:extLst>
          </p:nvPr>
        </p:nvGraphicFramePr>
        <p:xfrm>
          <a:off x="456000" y="2260242"/>
          <a:ext cx="11280000" cy="370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A1EC27CC-260F-5193-EFCD-80D819B4ECFE}"/>
              </a:ext>
            </a:extLst>
          </p:cNvPr>
          <p:cNvSpPr/>
          <p:nvPr/>
        </p:nvSpPr>
        <p:spPr>
          <a:xfrm rot="10800000">
            <a:off x="960247" y="3990990"/>
            <a:ext cx="335902" cy="1653829"/>
          </a:xfrm>
          <a:prstGeom prst="rightBrace">
            <a:avLst>
              <a:gd name="adj1" fmla="val 33745"/>
              <a:gd name="adj2" fmla="val 489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0B3AEE8-3441-8930-2869-B50F61EF8F9C}"/>
              </a:ext>
            </a:extLst>
          </p:cNvPr>
          <p:cNvSpPr txBox="1"/>
          <p:nvPr/>
        </p:nvSpPr>
        <p:spPr>
          <a:xfrm>
            <a:off x="265875" y="4415830"/>
            <a:ext cx="727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ptos" panose="020B0004020202020204" pitchFamily="34" charset="0"/>
              </a:rPr>
              <a:t>Niska</a:t>
            </a:r>
            <a:r>
              <a:rPr lang="pl-PL" sz="1200" dirty="0">
                <a:solidFill>
                  <a:srgbClr val="FF0000"/>
                </a:solidFill>
                <a:latin typeface="Aptos" panose="020B0004020202020204" pitchFamily="34" charset="0"/>
              </a:rPr>
              <a:t> jakość życia: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ptos" panose="020B0004020202020204" pitchFamily="34" charset="0"/>
              </a:rPr>
              <a:t>53%</a:t>
            </a:r>
          </a:p>
        </p:txBody>
      </p:sp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040FD6F3-D916-D6F6-1345-13373E99077F}"/>
              </a:ext>
            </a:extLst>
          </p:cNvPr>
          <p:cNvSpPr/>
          <p:nvPr/>
        </p:nvSpPr>
        <p:spPr>
          <a:xfrm>
            <a:off x="10870765" y="2448233"/>
            <a:ext cx="335902" cy="2477728"/>
          </a:xfrm>
          <a:prstGeom prst="rightBrace">
            <a:avLst>
              <a:gd name="adj1" fmla="val 7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12F087-282F-5FEA-E9D5-03D07F3A1865}"/>
              </a:ext>
            </a:extLst>
          </p:cNvPr>
          <p:cNvSpPr txBox="1"/>
          <p:nvPr/>
        </p:nvSpPr>
        <p:spPr>
          <a:xfrm>
            <a:off x="11202096" y="3224073"/>
            <a:ext cx="760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B050"/>
                </a:solidFill>
                <a:latin typeface="Aptos" panose="020B0004020202020204" pitchFamily="34" charset="0"/>
              </a:rPr>
              <a:t>Wysoka </a:t>
            </a:r>
            <a:r>
              <a:rPr lang="pl-PL" sz="1200" dirty="0">
                <a:solidFill>
                  <a:srgbClr val="00B050"/>
                </a:solidFill>
                <a:latin typeface="Aptos" panose="020B0004020202020204" pitchFamily="34" charset="0"/>
              </a:rPr>
              <a:t>jakość życia: </a:t>
            </a:r>
          </a:p>
          <a:p>
            <a:r>
              <a:rPr lang="pl-PL" sz="1600" b="1" dirty="0">
                <a:solidFill>
                  <a:srgbClr val="00B050"/>
                </a:solidFill>
                <a:latin typeface="Aptos" panose="020B0004020202020204" pitchFamily="34" charset="0"/>
              </a:rPr>
              <a:t>77%</a:t>
            </a:r>
          </a:p>
        </p:txBody>
      </p:sp>
      <p:sp>
        <p:nvSpPr>
          <p:cNvPr id="28" name="Strzałka: w górę 27">
            <a:extLst>
              <a:ext uri="{FF2B5EF4-FFF2-40B4-BE49-F238E27FC236}">
                <a16:creationId xmlns:a16="http://schemas.microsoft.com/office/drawing/2014/main" id="{CBE87B62-938D-3F1D-EB02-365BDF422B6F}"/>
              </a:ext>
            </a:extLst>
          </p:cNvPr>
          <p:cNvSpPr/>
          <p:nvPr/>
        </p:nvSpPr>
        <p:spPr>
          <a:xfrm>
            <a:off x="9070493" y="3888094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górę 28">
            <a:extLst>
              <a:ext uri="{FF2B5EF4-FFF2-40B4-BE49-F238E27FC236}">
                <a16:creationId xmlns:a16="http://schemas.microsoft.com/office/drawing/2014/main" id="{6FDC42CD-FCE9-D224-1A10-175182E1D579}"/>
              </a:ext>
            </a:extLst>
          </p:cNvPr>
          <p:cNvSpPr/>
          <p:nvPr/>
        </p:nvSpPr>
        <p:spPr>
          <a:xfrm>
            <a:off x="9075409" y="2624650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górę 30">
            <a:extLst>
              <a:ext uri="{FF2B5EF4-FFF2-40B4-BE49-F238E27FC236}">
                <a16:creationId xmlns:a16="http://schemas.microsoft.com/office/drawing/2014/main" id="{6ED0D4AB-96FC-F6B9-4021-EFDA64A4A66E}"/>
              </a:ext>
            </a:extLst>
          </p:cNvPr>
          <p:cNvSpPr/>
          <p:nvPr/>
        </p:nvSpPr>
        <p:spPr>
          <a:xfrm rot="10800000">
            <a:off x="9087753" y="5122904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: w górę 31">
            <a:extLst>
              <a:ext uri="{FF2B5EF4-FFF2-40B4-BE49-F238E27FC236}">
                <a16:creationId xmlns:a16="http://schemas.microsoft.com/office/drawing/2014/main" id="{BA554F7F-E71B-4F82-17A6-EBC55BD140D9}"/>
              </a:ext>
            </a:extLst>
          </p:cNvPr>
          <p:cNvSpPr/>
          <p:nvPr/>
        </p:nvSpPr>
        <p:spPr>
          <a:xfrm rot="10800000">
            <a:off x="9585250" y="5419344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BD855C4B-39F5-F464-C03E-11D44EA26E81}"/>
              </a:ext>
            </a:extLst>
          </p:cNvPr>
          <p:cNvSpPr/>
          <p:nvPr/>
        </p:nvSpPr>
        <p:spPr>
          <a:xfrm>
            <a:off x="11734228" y="3804454"/>
            <a:ext cx="266438" cy="22547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5C9BD71-D18E-0B5F-141A-3D8E808FE5C8}"/>
              </a:ext>
            </a:extLst>
          </p:cNvPr>
          <p:cNvSpPr txBox="1"/>
          <p:nvPr/>
        </p:nvSpPr>
        <p:spPr>
          <a:xfrm>
            <a:off x="11204303" y="4774707"/>
            <a:ext cx="727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ptos" panose="020B0004020202020204" pitchFamily="34" charset="0"/>
              </a:rPr>
              <a:t>Niska</a:t>
            </a:r>
            <a:r>
              <a:rPr lang="pl-PL" sz="1200" dirty="0">
                <a:solidFill>
                  <a:srgbClr val="FF0000"/>
                </a:solidFill>
                <a:latin typeface="Aptos" panose="020B0004020202020204" pitchFamily="34" charset="0"/>
              </a:rPr>
              <a:t> jakość życia: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ptos" panose="020B0004020202020204" pitchFamily="34" charset="0"/>
              </a:rPr>
              <a:t>2%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70191967-5DEE-77B4-9872-8A1400FEF040}"/>
              </a:ext>
            </a:extLst>
          </p:cNvPr>
          <p:cNvSpPr/>
          <p:nvPr/>
        </p:nvSpPr>
        <p:spPr>
          <a:xfrm rot="10800000">
            <a:off x="11659993" y="5372700"/>
            <a:ext cx="266438" cy="2254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046B7FA-4120-5B81-7997-49C2E822286B}"/>
              </a:ext>
            </a:extLst>
          </p:cNvPr>
          <p:cNvSpPr txBox="1"/>
          <p:nvPr/>
        </p:nvSpPr>
        <p:spPr>
          <a:xfrm>
            <a:off x="260514" y="2215291"/>
            <a:ext cx="760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B050"/>
                </a:solidFill>
                <a:latin typeface="Aptos" panose="020B0004020202020204" pitchFamily="34" charset="0"/>
              </a:rPr>
              <a:t>Wysoka </a:t>
            </a:r>
            <a:r>
              <a:rPr lang="pl-PL" sz="1200" dirty="0">
                <a:solidFill>
                  <a:srgbClr val="00B050"/>
                </a:solidFill>
                <a:latin typeface="Aptos" panose="020B0004020202020204" pitchFamily="34" charset="0"/>
              </a:rPr>
              <a:t>jakość życia: </a:t>
            </a:r>
          </a:p>
          <a:p>
            <a:r>
              <a:rPr lang="pl-PL" sz="1600" b="1" dirty="0">
                <a:solidFill>
                  <a:srgbClr val="00B050"/>
                </a:solidFill>
                <a:latin typeface="Aptos" panose="020B0004020202020204" pitchFamily="34" charset="0"/>
              </a:rPr>
              <a:t>8%</a:t>
            </a:r>
          </a:p>
        </p:txBody>
      </p:sp>
      <p:sp>
        <p:nvSpPr>
          <p:cNvPr id="16" name="Nawias klamrowy zamykający 15">
            <a:extLst>
              <a:ext uri="{FF2B5EF4-FFF2-40B4-BE49-F238E27FC236}">
                <a16:creationId xmlns:a16="http://schemas.microsoft.com/office/drawing/2014/main" id="{AD5229BD-3F9B-9F9B-42F3-48C1CDC2EA2F}"/>
              </a:ext>
            </a:extLst>
          </p:cNvPr>
          <p:cNvSpPr/>
          <p:nvPr/>
        </p:nvSpPr>
        <p:spPr>
          <a:xfrm rot="10800000">
            <a:off x="974995" y="2393242"/>
            <a:ext cx="335902" cy="342865"/>
          </a:xfrm>
          <a:prstGeom prst="rightBrace">
            <a:avLst>
              <a:gd name="adj1" fmla="val 33745"/>
              <a:gd name="adj2" fmla="val 489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75428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2057257"/>
            <a:ext cx="10515600" cy="773113"/>
          </a:xfrm>
        </p:spPr>
        <p:txBody>
          <a:bodyPr/>
          <a:lstStyle/>
          <a:p>
            <a:r>
              <a:rPr lang="pl-PL">
                <a:latin typeface="Aptos" panose="020B0004020202020204" pitchFamily="34" charset="0"/>
              </a:rPr>
              <a:t>Zapraszamy do współpracy!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9499"/>
            <a:ext cx="10515600" cy="1280722"/>
          </a:xfrm>
        </p:spPr>
        <p:txBody>
          <a:bodyPr>
            <a:normAutofit/>
          </a:bodyPr>
          <a:lstStyle/>
          <a:p>
            <a:r>
              <a:rPr lang="pl-PL">
                <a:latin typeface="Aptos" panose="020B0004020202020204" pitchFamily="34" charset="0"/>
              </a:rPr>
              <a:t>Centrum Badań Marketingowych INDICATOR Sp. z o.o. </a:t>
            </a:r>
            <a:br>
              <a:rPr lang="pl-PL">
                <a:latin typeface="Aptos" panose="020B0004020202020204" pitchFamily="34" charset="0"/>
              </a:rPr>
            </a:br>
            <a:r>
              <a:rPr lang="pl-PL">
                <a:latin typeface="Aptos" panose="020B0004020202020204" pitchFamily="34" charset="0"/>
              </a:rPr>
              <a:t>ul. Świętojerska 5/7, 00 - 236 Warszawa</a:t>
            </a:r>
          </a:p>
          <a:p>
            <a:r>
              <a:rPr lang="pl-PL">
                <a:latin typeface="Aptos" panose="020B0004020202020204" pitchFamily="34" charset="0"/>
              </a:rPr>
              <a:t>tel.: 22 595 1 595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497E-F349-4FDE-B26A-5FA4FC44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9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6CE7D-5C6F-743B-A7AA-815BB940E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706CB-3474-9BAB-2799-E6E71F0F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856"/>
            <a:ext cx="10515600" cy="65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Podsumowanie wyników (2/4)</a:t>
            </a:r>
            <a:endParaRPr lang="en-US" sz="3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1A3EC-8EA6-7F72-19A8-F3B85ED4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CBAD8-B9EC-4B32-9968-077E2357E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6FA67AA-8CD2-A9C3-AD22-B38FEFCB261C}"/>
              </a:ext>
            </a:extLst>
          </p:cNvPr>
          <p:cNvSpPr txBox="1">
            <a:spLocks/>
          </p:cNvSpPr>
          <p:nvPr/>
        </p:nvSpPr>
        <p:spPr>
          <a:xfrm>
            <a:off x="838200" y="955343"/>
            <a:ext cx="10515600" cy="4947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Sytuacja po założeniu gastrostomii</a:t>
            </a: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Zdecydowana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większość opiekunów   -  87%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 zauważa wpływ gastrostomii na stan odżywienia dziecka</a:t>
            </a: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W niemal wszystkich przypadkach   -  98%  jest to wpływ raczej i zdecydowanie pozytywny. </a:t>
            </a: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Większość opiekunów   -  67%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 zauważa wpływ gastrostomii na przebieg rehabilitacji dziecka.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 zdecydowanej większości przypadków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 -  93%  jest to wpływ raczej i zdecydowanie pozytywny.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Jedynie 2% opiekunów deklaruje, że mają problemy z obsługą gastrostomii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Pojedyncze problemy dotyczą głównie podciekania </a:t>
            </a:r>
            <a:br>
              <a:rPr lang="en-US" sz="1200" dirty="0">
                <a:solidFill>
                  <a:srgbClr val="0A2B5D"/>
                </a:solidFill>
                <a:latin typeface="Aptos" panose="020B0004020202020204" pitchFamily="34" charset="0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i wysięków.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Spośród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rodziców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,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którzy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korzystają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 z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porad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danych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specjalizacji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: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Większość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 -  60%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deklaruje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, </a:t>
            </a:r>
            <a:r>
              <a:rPr lang="en-US" sz="1200" b="1" dirty="0" err="1">
                <a:solidFill>
                  <a:srgbClr val="0A2B5D"/>
                </a:solidFill>
                <a:latin typeface="Aptos" panose="020B0004020202020204" pitchFamily="34" charset="0"/>
              </a:rPr>
              <a:t>że</a:t>
            </a:r>
            <a:r>
              <a:rPr lang="en-US" sz="1200" b="1" dirty="0">
                <a:solidFill>
                  <a:srgbClr val="0A2B5D"/>
                </a:solidFill>
                <a:latin typeface="Aptos" panose="020B0004020202020204" pitchFamily="34" charset="0"/>
              </a:rPr>
              <a:t>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fizjoterapeu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ci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i rehabilitan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ci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zauważa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ją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wpływ gastrostomii na przebieg rehabilitacji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dziecka. </a:t>
            </a:r>
            <a:br>
              <a:rPr lang="en-US" sz="1200" dirty="0">
                <a:solidFill>
                  <a:srgbClr val="0A2B5D"/>
                </a:solidFill>
                <a:latin typeface="Aptos" panose="020B0004020202020204" pitchFamily="34" charset="0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 zdecydowanej większości przypadków   -  95%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deklarują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że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jest to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wpływ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postrzegany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jako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pozytywny. </a:t>
            </a: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Większość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 -  58%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deklaruje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 że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logoped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zi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i neurologoped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zi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zauważa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ją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wpływ gastrostomii na przebieg rehabilitacji dziecka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 zdecydowanej większości przypadków   -  96%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deklarują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że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jest to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wpływ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postrzegany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jako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pozytywny. </a:t>
            </a: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Połowa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 -  48%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deklaruje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psycholo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dzy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i psychiatr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zy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zauważa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ją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wpływ gastrostomii na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ogólny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stan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zdrowia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dziecka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W zdecydowanej większości przypadków   -  98%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deklarują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że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jest to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wpływ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postrzegany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jako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pozytywny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Porównanie sytuacji przed i po założeniu gastrostomii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 założeniu gastrostomii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istotnie spada czas trwania posiłku u dziecka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O ile przed gastrostomią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posiłek krótszy niż 30 minut stanowił jedynie 30% badanych przypadków, o tyle po założeniu czas poniżej 30 minut stanowi już 85%.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Założenie gastrostomii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istotnie wpływa na ilość wolnego czasu dla rodziny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. Przed gastrostomią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więcej niż 2 godziny wolnego czasu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dziennie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miało jedynie 32% badanych, po założeniu czas powyżej 2 godzin stanowi już 83%.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Również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jakość życia rodziny istotnie wzrasta po założeniu gastrostomii. Przed gastrostomią wysoką jakość życia deklarowało jedynie 8% badanych, po założeniu już 77%.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9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A9B25-3F20-2560-AEEE-ADE880B86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123959-0C82-0295-39A5-166304E9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856"/>
            <a:ext cx="10515600" cy="65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Podsumowanie wyników (3/4)</a:t>
            </a:r>
            <a:endParaRPr lang="en-US" sz="3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30B7E-C1C6-356C-14CB-9C63F564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CBAD8-B9EC-4B32-9968-077E2357E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BB64C1-36CE-E28A-4996-949AFF381FE0}"/>
              </a:ext>
            </a:extLst>
          </p:cNvPr>
          <p:cNvSpPr txBox="1">
            <a:spLocks/>
          </p:cNvSpPr>
          <p:nvPr/>
        </p:nvSpPr>
        <p:spPr>
          <a:xfrm>
            <a:off x="838200" y="1178183"/>
            <a:ext cx="10515600" cy="494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Charakterystyka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dzieci z dziecięcym porażeniem mózgowym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(istotne różnice w wynikach)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Wśród badanych opiekunów 39% stanowią rodzice dzieci z dziecięcym porażeniem mózgowym.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Są to częściej dzieci starsze w wieku 7 - 10 lat (48%), 11 - 15 lat (42%) i 15 - 19 lat (56%).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Najważniejsze powody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założenia gastrostomii w tej grupie są podobne jak w całej badanej populacji: Zaburzenia połykania np. krztuszenie się podczas posiłku (75%), dziecko nie przybierało lub traciło na masie ciała (59%), wydłużony czas posiłków (53%) i niedożywienie (51%). </a:t>
            </a:r>
            <a:r>
              <a:rPr kumimoji="0" lang="pl-PL" sz="130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Natomiast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objaw, który wyróżnia tę grupę to zachłystowe zapalenie płuc, które było istotnie częstszym powodem (36% vs. 29% w całej próbie).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Dzieci z tej grupy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rzadziej były wcześniej karmione sondą </a:t>
            </a:r>
            <a:r>
              <a:rPr lang="en-US" sz="1300" b="1" dirty="0">
                <a:solidFill>
                  <a:srgbClr val="0A2B5D"/>
                </a:solidFill>
                <a:latin typeface="Aptos" panose="020B0004020202020204" pitchFamily="34" charset="0"/>
              </a:rPr>
              <a:t> - 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46%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nie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było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wcześniej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karmionych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sondą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vs. 39% w całej próbie</a:t>
            </a:r>
            <a:r>
              <a:rPr lang="en-US" sz="1300" dirty="0">
                <a:solidFill>
                  <a:srgbClr val="0A2B5D"/>
                </a:solidFill>
                <a:latin typeface="Aptos" panose="020B0004020202020204" pitchFamily="34" charset="0"/>
              </a:rPr>
              <a:t>.</a:t>
            </a: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Opiekunowie dzieci z DPM 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rzadziej podejmowali decyzję o założeniu gastrostomii od razu i bez konsultacji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(z innymi rodzicami, </a:t>
            </a:r>
            <a:r>
              <a:rPr kumimoji="0" lang="pl-PL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A2B5D"/>
                </a:solidFill>
                <a:effectLst/>
                <a:uLnTx/>
                <a:uFillTx/>
                <a:latin typeface="Aptos" panose="020B0004020202020204" pitchFamily="34" charset="0"/>
                <a:ea typeface="Roboto" pitchFamily="2" charset="0"/>
                <a:cs typeface="+mn-cs"/>
              </a:rPr>
              <a:t>specja</a:t>
            </a:r>
            <a:r>
              <a:rPr lang="pl-PL" sz="1300" dirty="0">
                <a:solidFill>
                  <a:srgbClr val="0A2B5D"/>
                </a:solidFill>
                <a:latin typeface="Aptos" panose="020B0004020202020204" pitchFamily="34" charset="0"/>
              </a:rPr>
              <a:t>listami czy online). Odpowiedź </a:t>
            </a:r>
            <a:r>
              <a:rPr lang="pl-PL" sz="1300" b="1" dirty="0">
                <a:solidFill>
                  <a:srgbClr val="0A2B5D"/>
                </a:solidFill>
                <a:latin typeface="Aptos" panose="020B0004020202020204" pitchFamily="34" charset="0"/>
              </a:rPr>
              <a:t>„nie [konsultowaliśmy], podjęliśmy decyzję od razu” wskazuje 27% vs. 38% w całej próbie.</a:t>
            </a:r>
            <a:endParaRPr kumimoji="0" lang="pl-PL" sz="1300" b="1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A2B5D"/>
              </a:solidFill>
              <a:effectLst/>
              <a:uLnTx/>
              <a:uFillTx/>
              <a:latin typeface="Aptos" panose="020B0004020202020204" pitchFamily="34" charset="0"/>
              <a:ea typeface="Robot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2A130-4A35-B445-B30C-CED330CB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E07130-A6A1-272C-5697-A312DD97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856"/>
            <a:ext cx="10515600" cy="65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Podsumowanie wyników (4/4)</a:t>
            </a:r>
            <a:endParaRPr lang="en-US" sz="3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7E567E5-1B7B-4F20-E40F-F684C6848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525"/>
              </p:ext>
            </p:extLst>
          </p:nvPr>
        </p:nvGraphicFramePr>
        <p:xfrm>
          <a:off x="838200" y="1007165"/>
          <a:ext cx="10645878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91349">
                  <a:extLst>
                    <a:ext uri="{9D8B030D-6E8A-4147-A177-3AD203B41FA5}">
                      <a16:colId xmlns:a16="http://schemas.microsoft.com/office/drawing/2014/main" val="1737046239"/>
                    </a:ext>
                  </a:extLst>
                </a:gridCol>
                <a:gridCol w="7354529">
                  <a:extLst>
                    <a:ext uri="{9D8B030D-6E8A-4147-A177-3AD203B41FA5}">
                      <a16:colId xmlns:a16="http://schemas.microsoft.com/office/drawing/2014/main" val="248420752"/>
                    </a:ext>
                  </a:extLst>
                </a:gridCol>
              </a:tblGrid>
              <a:tr h="246221">
                <a:tc>
                  <a:txBody>
                    <a:bodyPr/>
                    <a:lstStyle/>
                    <a:p>
                      <a:endParaRPr lang="pl-PL" sz="1300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300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50838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Wysoka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jakość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życia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PRZED </a:t>
                      </a:r>
                      <a:r>
                        <a:rPr lang="en-US" sz="1300" b="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PO </a:t>
                      </a:r>
                      <a:r>
                        <a:rPr lang="en-US" sz="1300" b="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założeniu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gastrostomii</a:t>
                      </a:r>
                      <a:endParaRPr lang="pl-PL" sz="1300" b="0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PRZED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8%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→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PO 77%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66014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Czas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wolny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dla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rodziny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, p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owyżej 3 godzin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dziennie</a:t>
                      </a:r>
                      <a:endParaRPr lang="pl-PL" sz="13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PRZED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17%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→ PO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61%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762077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Czas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trwania posiłków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p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oniżej 15 minut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endParaRPr lang="pl-PL" sz="13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PRZED 8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→ PO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48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989392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Główne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powody założenia </a:t>
                      </a:r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gastrostomii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z</a:t>
                      </a:r>
                      <a:r>
                        <a:rPr lang="pl-PL" sz="13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aburzenia połykania </a:t>
                      </a:r>
                      <a:r>
                        <a:rPr lang="pl-PL" sz="130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np. krztuszenie się podczas posiłku  - 71% , dziecko </a:t>
                      </a:r>
                      <a:r>
                        <a:rPr lang="pl-PL" sz="13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nie przybierało lub traciło na masie ciała</a:t>
                      </a:r>
                      <a:r>
                        <a:rPr lang="pl-PL" sz="13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 - </a:t>
                      </a:r>
                      <a:r>
                        <a:rPr lang="pl-PL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56% , </a:t>
                      </a:r>
                      <a:r>
                        <a:rPr lang="pl-PL" sz="13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w</a:t>
                      </a:r>
                      <a:r>
                        <a:rPr lang="pl-PL" sz="13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ydłużony czas posiłków</a:t>
                      </a:r>
                      <a:r>
                        <a:rPr lang="pl-PL" sz="13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pl-PL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 - 50% , </a:t>
                      </a:r>
                      <a:r>
                        <a:rPr lang="pl-PL" sz="13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niedożywienie </a:t>
                      </a:r>
                      <a:r>
                        <a:rPr lang="pl-PL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 - 47% </a:t>
                      </a:r>
                      <a:endParaRPr lang="pl-PL" sz="1300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703470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Lekarze, którzy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zalecili założenie gastrostomii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l</a:t>
                      </a:r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ekarz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gastroenterolog</a:t>
                      </a:r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 - 34% , Lekarz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neurolog</a:t>
                      </a:r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 - 18% , Lekarz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ne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onatolog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</a:t>
                      </a:r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7</a:t>
                      </a:r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 , Lekarz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POZ/ pediatra </a:t>
                      </a:r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- 12% 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lekarz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anastezjolog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 - 10% </a:t>
                      </a:r>
                      <a:endParaRPr lang="pl-PL" sz="1300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152553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Specjaliści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, z </a:t>
                      </a:r>
                      <a:r>
                        <a:rPr lang="en-US" sz="1300" b="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których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usług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rodzice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korzystają</a:t>
                      </a:r>
                      <a:endParaRPr lang="pl-PL" sz="13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izjoterapeuci/ rehabilitanci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87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%,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l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ogopedzi/ neurologopedzi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45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%,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sychologowie/ psychiatrzy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43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695817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Lekarze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1300" b="0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którzy</a:t>
                      </a:r>
                      <a:r>
                        <a:rPr lang="en-US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zachę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cali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do założenia gastrostomii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izjoterapeuci/ rehabilitanci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47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%,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l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ogopedzi/ neurologopedzi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36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%,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sychologowie/ psychiatrzy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- 19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851562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Decyzja o założeniu </a:t>
                      </a:r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gastrostomii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ł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atwa  - 44% ,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rudna  - 56% </a:t>
                      </a:r>
                    </a:p>
                    <a:p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Długość podejmowania decyzji: do tygodnia  - 41% , do miesiąca  - 19% , do 6 miesięcy  - 16% , 6 - 12 miesięcy  - 13% , rok i dłużej  - 12%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677382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Poszukiwanie opinii </a:t>
                      </a:r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przed założeniem gastrostomii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nni rodzice </a:t>
                      </a:r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dzieci z gastrostomią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- 47% , internet/ fora </a:t>
                      </a:r>
                      <a:r>
                        <a:rPr lang="pl-PL" sz="130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- 23% ,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rodzina, znajomi </a:t>
                      </a:r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- 15% ,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inni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specjaliści </a:t>
                      </a:r>
                      <a:r>
                        <a:rPr lang="pl-PL" sz="1300" b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- 11%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186593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Wpływ na stan odżywienia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z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auważają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87%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,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ozytywny wpływ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666934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Problemy z obsługą gastrostomii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m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ają problemy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 -  2</a:t>
                      </a:r>
                      <a:r>
                        <a:rPr lang="pl-PL" sz="13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2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4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3502418-D31C-4CF2-9EA5-FAF8A5BF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2B8019F-CAC4-4423-A8AC-A8338892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Charakterystyka próby (1/2)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B08C6A-30F0-E108-09A5-1C3148A87E12}"/>
              </a:ext>
            </a:extLst>
          </p:cNvPr>
          <p:cNvSpPr txBox="1"/>
          <p:nvPr/>
        </p:nvSpPr>
        <p:spPr>
          <a:xfrm>
            <a:off x="622856" y="1677962"/>
            <a:ext cx="506881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Q0. </a:t>
            </a:r>
            <a:r>
              <a:rPr lang="pl-PL" sz="13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dolegliwości dziecka powodują, że wymaga ono wsparcia żywieniowego</a:t>
            </a:r>
            <a:r>
              <a:rPr lang="pl-PL" sz="13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Proszę zaznaczyć wszystkie odpowiedzi, które odnoszą się do Państwa sytuacji.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A217D12-D6F0-0F26-9D18-12A46D923653}"/>
              </a:ext>
            </a:extLst>
          </p:cNvPr>
          <p:cNvSpPr txBox="1"/>
          <p:nvPr/>
        </p:nvSpPr>
        <p:spPr>
          <a:xfrm>
            <a:off x="609604" y="863279"/>
            <a:ext cx="1078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W celu dalszych analiz dolegliwości dziecka zostały pogrupowane w kategorie: choroba neurologiczna – dziecięce porażenie mózgowe, inna choroba neurologiczna oraz inne – w tym urazy i poparzenia. Dzieci z porażeniem  mózgowym to częściej dzieci starsze, powyżej 6 roku życia, najmłodsze częściej cierpią na inne dolegliwości.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74E542C-3B2D-E154-07FE-F13A5E0FF52D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E25AD7AD-0E16-74A5-FFAF-DD2F5A4CF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221776"/>
              </p:ext>
            </p:extLst>
          </p:nvPr>
        </p:nvGraphicFramePr>
        <p:xfrm>
          <a:off x="637554" y="2363678"/>
          <a:ext cx="5156788" cy="246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2BC0940-6E8D-30FE-9433-4C83DDB5CF6E}"/>
              </a:ext>
            </a:extLst>
          </p:cNvPr>
          <p:cNvSpPr txBox="1"/>
          <p:nvPr/>
        </p:nvSpPr>
        <p:spPr>
          <a:xfrm>
            <a:off x="6662057" y="1671739"/>
            <a:ext cx="4565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S2. Proszę wpisać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wiek dziecka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(wiek w miesiącach i latach zrekodowany w kategorie) 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E9CD7807-29A8-5461-26A1-26D28136B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786921"/>
              </p:ext>
            </p:extLst>
          </p:nvPr>
        </p:nvGraphicFramePr>
        <p:xfrm>
          <a:off x="6500328" y="2087019"/>
          <a:ext cx="4957664" cy="15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10A01331-2241-A5E2-D405-C40620884944}"/>
              </a:ext>
            </a:extLst>
          </p:cNvPr>
          <p:cNvSpPr txBox="1"/>
          <p:nvPr/>
        </p:nvSpPr>
        <p:spPr>
          <a:xfrm>
            <a:off x="3290364" y="4932060"/>
            <a:ext cx="2918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ptos" panose="020B0004020202020204" pitchFamily="34" charset="0"/>
              </a:rPr>
              <a:t>Inne dolegliwości</a:t>
            </a:r>
            <a:r>
              <a:rPr lang="pl-PL" sz="1200" dirty="0">
                <a:latin typeface="Aptos" panose="020B0004020202020204" pitchFamily="34" charset="0"/>
              </a:rPr>
              <a:t>:</a:t>
            </a:r>
          </a:p>
          <a:p>
            <a:r>
              <a:rPr lang="pl-PL" sz="1200" dirty="0">
                <a:latin typeface="Aptos" panose="020B0004020202020204" pitchFamily="34" charset="0"/>
              </a:rPr>
              <a:t>Choroba genetyczna</a:t>
            </a:r>
          </a:p>
          <a:p>
            <a:r>
              <a:rPr lang="pl-PL" sz="1200" dirty="0">
                <a:latin typeface="Aptos" panose="020B0004020202020204" pitchFamily="34" charset="0"/>
              </a:rPr>
              <a:t>Padaczka lekoodporna</a:t>
            </a:r>
          </a:p>
          <a:p>
            <a:r>
              <a:rPr lang="pl-PL" sz="1200" dirty="0">
                <a:latin typeface="Aptos" panose="020B0004020202020204" pitchFamily="34" charset="0"/>
              </a:rPr>
              <a:t>Mnogie wady wrodzone</a:t>
            </a:r>
          </a:p>
          <a:p>
            <a:r>
              <a:rPr lang="pl-PL" sz="1200" dirty="0">
                <a:latin typeface="Aptos" panose="020B0004020202020204" pitchFamily="34" charset="0"/>
              </a:rPr>
              <a:t>Skrajne wcześniactwo</a:t>
            </a:r>
          </a:p>
          <a:p>
            <a:r>
              <a:rPr lang="pl-PL" sz="1200" dirty="0">
                <a:latin typeface="Aptos" panose="020B0004020202020204" pitchFamily="34" charset="0"/>
              </a:rPr>
              <a:t>Wada serca</a:t>
            </a:r>
          </a:p>
          <a:p>
            <a:r>
              <a:rPr lang="pl-PL" sz="1200" dirty="0" err="1">
                <a:latin typeface="Aptos" panose="020B0004020202020204" pitchFamily="34" charset="0"/>
              </a:rPr>
              <a:t>Trisomia</a:t>
            </a:r>
            <a:endParaRPr lang="pl-PL" sz="1200" dirty="0">
              <a:latin typeface="Aptos" panose="020B000402020202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5651BDF-F8D0-4F75-A722-98857BF75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01553"/>
              </p:ext>
            </p:extLst>
          </p:nvPr>
        </p:nvGraphicFramePr>
        <p:xfrm>
          <a:off x="6276392" y="4280550"/>
          <a:ext cx="518160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262892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7897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4994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74845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08836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93013589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Dolegliwość</a:t>
                      </a:r>
                      <a:endParaRPr lang="pl-PL" sz="1100" b="0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0-3 lata</a:t>
                      </a:r>
                    </a:p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4-6 lat</a:t>
                      </a:r>
                    </a:p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7-10 lat</a:t>
                      </a:r>
                    </a:p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11-15 lat</a:t>
                      </a:r>
                    </a:p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15-19 lat</a:t>
                      </a:r>
                    </a:p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230091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Choroba neurologiczna – dziecięce porażenie mózgowe</a:t>
                      </a:r>
                      <a:endParaRPr lang="pl-PL" sz="11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15%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28%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48% A</a:t>
                      </a:r>
                      <a:endParaRPr lang="pl-PL" sz="11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42% A</a:t>
                      </a:r>
                      <a:endParaRPr lang="pl-PL" sz="11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56% A, B</a:t>
                      </a:r>
                      <a:endParaRPr lang="pl-PL" sz="11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786331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Inna choroba neurologiczna</a:t>
                      </a:r>
                      <a:endParaRPr lang="pl-PL" sz="11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40%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40%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47%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44%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33%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994902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Inne - w tym urazy i oparzenia</a:t>
                      </a:r>
                      <a:endParaRPr lang="pl-PL" sz="11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66% </a:t>
                      </a:r>
                      <a:b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C, D, E</a:t>
                      </a:r>
                      <a:endParaRPr lang="pl-PL" sz="11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57% E</a:t>
                      </a:r>
                      <a:endParaRPr lang="pl-PL" sz="1100" b="1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37%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41%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26%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3778389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N=</a:t>
                      </a:r>
                      <a:endParaRPr lang="pl-PL" sz="11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65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67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89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102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57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7809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14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C002C-7EDF-61FA-8FDD-853CFE0A4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6A77B22-422A-6CD5-C16B-733ED6A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21E1E3A-2B95-4E37-4950-A7180005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4" y="265481"/>
            <a:ext cx="9478028" cy="5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Aptos" panose="020B0004020202020204" pitchFamily="34" charset="0"/>
              </a:rPr>
              <a:t>Charakterystyka próby (2/2)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B687FD-ACDE-599A-7BF8-642B7A9E64F8}"/>
              </a:ext>
            </a:extLst>
          </p:cNvPr>
          <p:cNvSpPr txBox="1"/>
          <p:nvPr/>
        </p:nvSpPr>
        <p:spPr>
          <a:xfrm>
            <a:off x="609604" y="863279"/>
            <a:ext cx="1078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ptos" panose="020B0004020202020204" pitchFamily="34" charset="0"/>
              </a:rPr>
              <a:t>W badanych przypadkach czas życia z gastrostomią jest zróżnicowany, ale skorelowany z wiekiem dziecka. W przypadku starszych dzieci (po 10 roku życia) jedynie w kilku- kilkunastu przypadkach gastrostomia została założona w ciągu ostatniego roku, około połowa żyje z gastrostomią już powyżej 4 lat.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0CAD1B-EDD5-BC52-63A2-1BC221A57ACD}"/>
              </a:ext>
            </a:extLst>
          </p:cNvPr>
          <p:cNvSpPr txBox="1"/>
          <p:nvPr/>
        </p:nvSpPr>
        <p:spPr>
          <a:xfrm>
            <a:off x="357809" y="6040056"/>
            <a:ext cx="339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ptos" panose="020B0004020202020204" pitchFamily="34" charset="0"/>
              </a:rPr>
              <a:t>Podstawa: cała próba, N=380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0E0C24A-0AAC-2F02-7687-9A53AF3B6236}"/>
              </a:ext>
            </a:extLst>
          </p:cNvPr>
          <p:cNvSpPr txBox="1"/>
          <p:nvPr/>
        </p:nvSpPr>
        <p:spPr>
          <a:xfrm>
            <a:off x="771333" y="2076500"/>
            <a:ext cx="45657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Q1. </a:t>
            </a:r>
            <a:r>
              <a:rPr lang="pl-PL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kiedy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dziecko żywione jest przez gastrostomię odżywczą? Proszę wpisać datę założenia (data zrekodowana w przedziały czasowe)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86821E2-8746-64BC-891E-B9E1A142B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937909"/>
              </p:ext>
            </p:extLst>
          </p:nvPr>
        </p:nvGraphicFramePr>
        <p:xfrm>
          <a:off x="609604" y="2577494"/>
          <a:ext cx="4957664" cy="208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146AC035-4E90-61E9-2C1D-8448079E6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98652"/>
              </p:ext>
            </p:extLst>
          </p:nvPr>
        </p:nvGraphicFramePr>
        <p:xfrm>
          <a:off x="6096000" y="2076499"/>
          <a:ext cx="5389985" cy="2588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971">
                  <a:extLst>
                    <a:ext uri="{9D8B030D-6E8A-4147-A177-3AD203B41FA5}">
                      <a16:colId xmlns:a16="http://schemas.microsoft.com/office/drawing/2014/main" val="2725290110"/>
                    </a:ext>
                  </a:extLst>
                </a:gridCol>
                <a:gridCol w="709127">
                  <a:extLst>
                    <a:ext uri="{9D8B030D-6E8A-4147-A177-3AD203B41FA5}">
                      <a16:colId xmlns:a16="http://schemas.microsoft.com/office/drawing/2014/main" val="2901885783"/>
                    </a:ext>
                  </a:extLst>
                </a:gridCol>
                <a:gridCol w="681135">
                  <a:extLst>
                    <a:ext uri="{9D8B030D-6E8A-4147-A177-3AD203B41FA5}">
                      <a16:colId xmlns:a16="http://schemas.microsoft.com/office/drawing/2014/main" val="2853979401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4208883381"/>
                    </a:ext>
                  </a:extLst>
                </a:gridCol>
                <a:gridCol w="681135">
                  <a:extLst>
                    <a:ext uri="{9D8B030D-6E8A-4147-A177-3AD203B41FA5}">
                      <a16:colId xmlns:a16="http://schemas.microsoft.com/office/drawing/2014/main" val="1318822942"/>
                    </a:ext>
                  </a:extLst>
                </a:gridCol>
                <a:gridCol w="653144">
                  <a:extLst>
                    <a:ext uri="{9D8B030D-6E8A-4147-A177-3AD203B41FA5}">
                      <a16:colId xmlns:a16="http://schemas.microsoft.com/office/drawing/2014/main" val="797069373"/>
                    </a:ext>
                  </a:extLst>
                </a:gridCol>
              </a:tblGrid>
              <a:tr h="282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>
                          <a:effectLst/>
                          <a:latin typeface="Aptos" panose="020B0004020202020204" pitchFamily="34" charset="0"/>
                        </a:rPr>
                        <a:t>Czas założenia gastrostomii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0-3 lata</a:t>
                      </a:r>
                    </a:p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4-6 lat</a:t>
                      </a:r>
                    </a:p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7-10 lat</a:t>
                      </a:r>
                    </a:p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11-15 lat</a:t>
                      </a:r>
                    </a:p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15-19 lat</a:t>
                      </a:r>
                    </a:p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3558808"/>
                  </a:ext>
                </a:extLst>
              </a:tr>
              <a:tr h="28293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Do 12 miesięcy (poniżej roku)</a:t>
                      </a:r>
                      <a:endParaRPr lang="pl-PL" sz="11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37% </a:t>
                      </a:r>
                      <a:b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B, D, E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13%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9%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3407441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1" u="none" strike="noStrike">
                          <a:effectLst/>
                          <a:latin typeface="Aptos" panose="020B0004020202020204" pitchFamily="34" charset="0"/>
                        </a:rPr>
                        <a:t>13-24 miesiące (od 1 do 2 lat)</a:t>
                      </a:r>
                      <a:endParaRPr lang="pl-PL" sz="11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43%</a:t>
                      </a:r>
                    </a:p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B, C, 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14%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23%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4022963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1" u="none" strike="noStrike">
                          <a:effectLst/>
                          <a:latin typeface="Aptos" panose="020B0004020202020204" pitchFamily="34" charset="0"/>
                        </a:rPr>
                        <a:t>25-36 miesięcy (od 2 do 3 lat)</a:t>
                      </a:r>
                      <a:endParaRPr lang="pl-PL" sz="1100" b="1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18%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16%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14%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141360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37-48 miesięcy (od 3 do 4 lat)</a:t>
                      </a:r>
                      <a:endParaRPr lang="pl-PL" sz="11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27%</a:t>
                      </a:r>
                    </a:p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A, D, 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9%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2%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9179015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49-76 miesięcy (od 4 do 6 lat)</a:t>
                      </a:r>
                      <a:endParaRPr lang="pl-PL" sz="11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27% D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10%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12%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6643221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1" u="none" strike="noStrike" dirty="0">
                          <a:effectLst/>
                          <a:latin typeface="Aptos" panose="020B0004020202020204" pitchFamily="34" charset="0"/>
                        </a:rPr>
                        <a:t>Powyżej 76 miesięcy (6 lat)</a:t>
                      </a:r>
                      <a:endParaRPr lang="pl-PL" sz="1100" b="1" i="0" u="none" strike="noStrike" dirty="0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24%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39%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40%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0263407"/>
                  </a:ext>
                </a:extLst>
              </a:tr>
              <a:tr h="28293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N=</a:t>
                      </a:r>
                      <a:endParaRPr lang="pl-PL" sz="1100" b="0" i="0" u="none" strike="noStrike">
                        <a:solidFill>
                          <a:srgbClr val="264A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65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67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effectLst/>
                          <a:latin typeface="Aptos" panose="020B0004020202020204" pitchFamily="34" charset="0"/>
                        </a:rPr>
                        <a:t>89</a:t>
                      </a:r>
                      <a:endParaRPr lang="pl-PL" sz="1100" b="0" i="0" u="none" strike="noStrike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102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 dirty="0">
                          <a:effectLst/>
                          <a:latin typeface="Aptos" panose="020B0004020202020204" pitchFamily="34" charset="0"/>
                        </a:rPr>
                        <a:t>57</a:t>
                      </a:r>
                      <a:endParaRPr lang="pl-PL" sz="1100" b="0" i="0" u="none" strike="noStrike" dirty="0">
                        <a:solidFill>
                          <a:srgbClr val="01020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30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27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280724-CDF1-485F-8B92-2111704D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91" y="3004045"/>
            <a:ext cx="6478223" cy="1621699"/>
          </a:xfrm>
        </p:spPr>
        <p:txBody>
          <a:bodyPr>
            <a:normAutofit/>
          </a:bodyPr>
          <a:lstStyle/>
          <a:p>
            <a:pPr algn="r"/>
            <a:r>
              <a:rPr lang="pl-PL" sz="4200" b="1">
                <a:latin typeface="Aptos" panose="020B0004020202020204" pitchFamily="34" charset="0"/>
              </a:rPr>
              <a:t>Sytuacja przed założeniem gastrostomii</a:t>
            </a:r>
            <a:endParaRPr lang="en-US" sz="4200"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31035-4531-4E08-B286-CA992F40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AD8-B9EC-4B32-9968-077E2357ED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97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24"/>
</p:tagLst>
</file>

<file path=ppt/theme/theme1.xml><?xml version="1.0" encoding="utf-8"?>
<a:theme xmlns:a="http://schemas.openxmlformats.org/drawingml/2006/main" name="Office Theme">
  <a:themeElements>
    <a:clrScheme name="Indicator">
      <a:dk1>
        <a:srgbClr val="0A2B5D"/>
      </a:dk1>
      <a:lt1>
        <a:srgbClr val="FFFFFF"/>
      </a:lt1>
      <a:dk2>
        <a:srgbClr val="111111"/>
      </a:dk2>
      <a:lt2>
        <a:srgbClr val="D8D8D8"/>
      </a:lt2>
      <a:accent1>
        <a:srgbClr val="1CB3F0"/>
      </a:accent1>
      <a:accent2>
        <a:srgbClr val="00C7CE"/>
      </a:accent2>
      <a:accent3>
        <a:srgbClr val="6694FF"/>
      </a:accent3>
      <a:accent4>
        <a:srgbClr val="DCED31"/>
      </a:accent4>
      <a:accent5>
        <a:srgbClr val="C52184"/>
      </a:accent5>
      <a:accent6>
        <a:srgbClr val="375FB5"/>
      </a:accent6>
      <a:hlink>
        <a:srgbClr val="A5A5A5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720ed5e-c545-46eb-99a5-958dd333e9f2}" enabled="0" method="" siteId="{4720ed5e-c545-46eb-99a5-958dd333e9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7889</Words>
  <Application>Microsoft Office PowerPoint</Application>
  <PresentationFormat>Panoramiczny</PresentationFormat>
  <Paragraphs>946</Paragraphs>
  <Slides>37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Roboto</vt:lpstr>
      <vt:lpstr>Roboto Bk</vt:lpstr>
      <vt:lpstr>Trajan Pro 3</vt:lpstr>
      <vt:lpstr>Office Theme</vt:lpstr>
      <vt:lpstr>Document</vt:lpstr>
      <vt:lpstr>Żywienie dziecka przez gastrostomię odżywczą Raport z badania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Sytuacja przed założeniem gastrostomii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Sytuacja po założeniu gastrostomii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Porównanie sytuacji przed  i po założeniu gastrostomii</vt:lpstr>
      <vt:lpstr>Prezentacja programu PowerPoint</vt:lpstr>
      <vt:lpstr>Prezentacja programu PowerPoint</vt:lpstr>
      <vt:lpstr>Prezentacja programu PowerPoint</vt:lpstr>
      <vt:lpstr>Zapraszamy do współpracy!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Kamińska</dc:creator>
  <cp:lastModifiedBy>SADURSKA Katarzyna</cp:lastModifiedBy>
  <cp:revision>10</cp:revision>
  <cp:lastPrinted>2018-10-12T16:50:04Z</cp:lastPrinted>
  <dcterms:created xsi:type="dcterms:W3CDTF">2018-08-22T15:10:26Z</dcterms:created>
  <dcterms:modified xsi:type="dcterms:W3CDTF">2025-08-04T12:48:20Z</dcterms:modified>
</cp:coreProperties>
</file>